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6858000" cx="12192000"/>
  <p:notesSz cx="6858000" cy="9144000"/>
  <p:embeddedFontLst>
    <p:embeddedFont>
      <p:font typeface="Proxima Nova"/>
      <p:regular r:id="rId47"/>
      <p:bold r:id="rId48"/>
      <p:italic r:id="rId49"/>
      <p:boldItalic r:id="rId50"/>
    </p:embeddedFont>
    <p:embeddedFont>
      <p:font typeface="Proxima Nova Extrabold"/>
      <p:bold r:id="rId51"/>
    </p:embeddedFont>
    <p:embeddedFont>
      <p:font typeface="Open Sans Medium"/>
      <p:regular r:id="rId52"/>
      <p:bold r:id="rId53"/>
      <p:italic r:id="rId54"/>
      <p:boldItalic r:id="rId55"/>
    </p:embeddedFont>
    <p:embeddedFont>
      <p:font typeface="Roboto Mono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79">
          <p15:clr>
            <a:srgbClr val="A4A3A4"/>
          </p15:clr>
        </p15:guide>
        <p15:guide id="2" pos="688">
          <p15:clr>
            <a:srgbClr val="A4A3A4"/>
          </p15:clr>
        </p15:guide>
        <p15:guide id="3" orient="horz" pos="1729">
          <p15:clr>
            <a:srgbClr val="A4A3A4"/>
          </p15:clr>
        </p15:guide>
        <p15:guide id="4" pos="7242">
          <p15:clr>
            <a:srgbClr val="A4A3A4"/>
          </p15:clr>
        </p15:guide>
        <p15:guide id="5" orient="horz" pos="12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A79C89-1D37-41BD-86F8-99A83B48203C}">
  <a:tblStyle styleId="{EEA79C89-1D37-41BD-86F8-99A83B48203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760F209-EF29-4045-87B8-C21D698ED1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79" orient="horz"/>
        <p:guide pos="688"/>
        <p:guide pos="1729" orient="horz"/>
        <p:guide pos="7242"/>
        <p:guide pos="129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4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Extrabold-bold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OpenSansMedium-bold.fntdata"/><Relationship Id="rId52" Type="http://schemas.openxmlformats.org/officeDocument/2006/relationships/font" Target="fonts/OpenSansMedium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Medium-boldItalic.fntdata"/><Relationship Id="rId10" Type="http://schemas.openxmlformats.org/officeDocument/2006/relationships/slide" Target="slides/slide4.xml"/><Relationship Id="rId54" Type="http://schemas.openxmlformats.org/officeDocument/2006/relationships/font" Target="fonts/OpenSansMedium-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bold.fntdata"/><Relationship Id="rId12" Type="http://schemas.openxmlformats.org/officeDocument/2006/relationships/slide" Target="slides/slide6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9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0d074d8d3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0d074d8d3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40d074d8d3_1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0f94e702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0f94e702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40f94e7024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0f94e7024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40f94e7024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40f94e7024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0f94e7024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0f94e7024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40f94e7024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0f94e7024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0f94e7024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40f94e7024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0d074d8d3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0d074d8d3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40d074d8d3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0d074d8d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40d074d8d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40d074d8d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0d074d8d3_1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0d074d8d3_1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40d074d8d3_1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0d074d8d3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40d074d8d3_1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40d074d8d3_1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0d074d8d3_1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0d074d8d3_1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40d074d8d3_1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d074d8d3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d074d8d3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40d074d8d3_1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0d074d8d3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0d074d8d3_1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40d074d8d3_1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0d074d8d3_1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40d074d8d3_1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40d074d8d3_1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0d074d8d3_1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40d074d8d3_1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40d074d8d3_1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0d074d8d3_1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40d074d8d3_1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40d074d8d3_1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0d074d8d3_1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0d074d8d3_1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40d074d8d3_1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0d074d8d3_1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40d074d8d3_1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40d074d8d3_1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0f94e70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0f94e70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40f94e702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d074d8d3_1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0d074d8d3_1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40d074d8d3_1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0d074d8d3_1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0d074d8d3_1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40d074d8d3_1_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0d074d8d3_1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0d074d8d3_1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40d074d8d3_1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0d074d8d3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0d074d8d3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40d074d8d3_1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0d074d8d3_1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40d074d8d3_1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40d074d8d3_1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40d074d8d3_1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40d074d8d3_1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40d074d8d3_1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0d074d8d3_1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40d074d8d3_1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40d074d8d3_1_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0d074d8d3_1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0d074d8d3_1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40d074d8d3_1_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40d074d8d3_1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40d074d8d3_1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40d074d8d3_1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0d074d8d3_1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40d074d8d3_1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40d074d8d3_1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0d074d8d3_1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40d074d8d3_1_3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40d074d8d3_1_3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40d074d8d3_1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40d074d8d3_1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40d074d8d3_1_3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40d074d8d3_1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40d074d8d3_1_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40d074d8d3_1_3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40d074d8d3_1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40d074d8d3_1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340d074d8d3_1_3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0cc3d28f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0cc3d28f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40cc3d28f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0d074d8d3_1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0d074d8d3_1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40d074d8d3_1_3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0cc3d28fe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0cc3d28fe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40cc3d28fe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0d074d8d3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0d074d8d3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40d074d8d3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0d074d8d3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0d074d8d3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40d074d8d3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0d074d8d3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0d074d8d3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40d074d8d3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Slide_Gradient" showMasterSp="0">
  <p:cSld name="Title-Slide_Gradient">
    <p:bg>
      <p:bgPr>
        <a:gradFill>
          <a:gsLst>
            <a:gs pos="0">
              <a:srgbClr val="4F95FF"/>
            </a:gs>
            <a:gs pos="15000">
              <a:srgbClr val="4F95FF"/>
            </a:gs>
            <a:gs pos="96000">
              <a:srgbClr val="3148BA"/>
            </a:gs>
            <a:gs pos="100000">
              <a:srgbClr val="3148BA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12" name="Google Shape;12;p2"/>
          <p:cNvPicPr preferRelativeResize="0"/>
          <p:nvPr/>
        </p:nvPicPr>
        <p:blipFill rotWithShape="1">
          <a:blip r:embed="rId2">
            <a:alphaModFix/>
          </a:blip>
          <a:srcRect b="50000" l="0" r="0" t="0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30136" t="0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6991" y="6330554"/>
            <a:ext cx="1133169" cy="19560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title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roxima Nova Extrabold"/>
              <a:buNone/>
              <a:defRPr b="0" i="0" sz="15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Slide_FourColumns">
  <p:cSld name="1_TextSlide_FourColumns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31841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3294237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3" type="body"/>
          </p:nvPr>
        </p:nvSpPr>
        <p:spPr>
          <a:xfrm>
            <a:off x="6256633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4" type="body"/>
          </p:nvPr>
        </p:nvSpPr>
        <p:spPr>
          <a:xfrm>
            <a:off x="9219030" y="1258529"/>
            <a:ext cx="2600046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TwoColumns+Subtitle">
  <p:cSld name="TextSlide_TwoColumns+Subtitle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31840" y="2008428"/>
            <a:ext cx="5378245" cy="4163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6440831" y="2008428"/>
            <a:ext cx="5378244" cy="4163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3" type="body"/>
          </p:nvPr>
        </p:nvSpPr>
        <p:spPr>
          <a:xfrm>
            <a:off x="331703" y="1264121"/>
            <a:ext cx="11487235" cy="482600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ThreeColumns+Subtitle">
  <p:cSld name="TextSlide_ThreeColumns+Subtitle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8304629" y="1993900"/>
            <a:ext cx="3514447" cy="417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8304630" y="1193353"/>
            <a:ext cx="3514446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3" type="body"/>
          </p:nvPr>
        </p:nvSpPr>
        <p:spPr>
          <a:xfrm>
            <a:off x="331841" y="1993900"/>
            <a:ext cx="3514446" cy="417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4" type="body"/>
          </p:nvPr>
        </p:nvSpPr>
        <p:spPr>
          <a:xfrm>
            <a:off x="331841" y="1193353"/>
            <a:ext cx="35144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5" type="body"/>
          </p:nvPr>
        </p:nvSpPr>
        <p:spPr>
          <a:xfrm>
            <a:off x="4318233" y="1993900"/>
            <a:ext cx="3514447" cy="417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6" type="body"/>
          </p:nvPr>
        </p:nvSpPr>
        <p:spPr>
          <a:xfrm>
            <a:off x="4318234" y="1193353"/>
            <a:ext cx="3514446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FourColumns+Subtitle">
  <p:cSld name="TextSlide_FourColumns+Subtitle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31841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3294237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3" type="body"/>
          </p:nvPr>
        </p:nvSpPr>
        <p:spPr>
          <a:xfrm>
            <a:off x="6256633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4" type="body"/>
          </p:nvPr>
        </p:nvSpPr>
        <p:spPr>
          <a:xfrm>
            <a:off x="9219030" y="2044700"/>
            <a:ext cx="2600046" cy="41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5" type="body"/>
          </p:nvPr>
        </p:nvSpPr>
        <p:spPr>
          <a:xfrm>
            <a:off x="331839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6" type="body"/>
          </p:nvPr>
        </p:nvSpPr>
        <p:spPr>
          <a:xfrm>
            <a:off x="3294237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7" type="body"/>
          </p:nvPr>
        </p:nvSpPr>
        <p:spPr>
          <a:xfrm>
            <a:off x="6256633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8" type="body"/>
          </p:nvPr>
        </p:nvSpPr>
        <p:spPr>
          <a:xfrm>
            <a:off x="9219030" y="1196821"/>
            <a:ext cx="2600045" cy="59190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FourColumnsVertical">
  <p:cSld name="TextSlide_FourColumnsVertical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265212" y="1255506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331841" y="1255506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3" type="body"/>
          </p:nvPr>
        </p:nvSpPr>
        <p:spPr>
          <a:xfrm>
            <a:off x="4265212" y="2510809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4" type="body"/>
          </p:nvPr>
        </p:nvSpPr>
        <p:spPr>
          <a:xfrm>
            <a:off x="331841" y="2510809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5" type="body"/>
          </p:nvPr>
        </p:nvSpPr>
        <p:spPr>
          <a:xfrm>
            <a:off x="4265212" y="3766112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6" type="body"/>
          </p:nvPr>
        </p:nvSpPr>
        <p:spPr>
          <a:xfrm>
            <a:off x="331841" y="3766112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7" type="body"/>
          </p:nvPr>
        </p:nvSpPr>
        <p:spPr>
          <a:xfrm>
            <a:off x="4265212" y="5021414"/>
            <a:ext cx="7553863" cy="92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8" type="body"/>
          </p:nvPr>
        </p:nvSpPr>
        <p:spPr>
          <a:xfrm>
            <a:off x="331841" y="5021414"/>
            <a:ext cx="3514445" cy="928894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Slide">
  <p:cSld name="Timeline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36592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93" name="Google Shape;93;p16"/>
          <p:cNvCxnSpPr/>
          <p:nvPr/>
        </p:nvCxnSpPr>
        <p:spPr>
          <a:xfrm>
            <a:off x="0" y="2271729"/>
            <a:ext cx="12192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6"/>
          <p:cNvSpPr/>
          <p:nvPr/>
        </p:nvSpPr>
        <p:spPr>
          <a:xfrm>
            <a:off x="263260" y="2203149"/>
            <a:ext cx="137160" cy="137160"/>
          </a:xfrm>
          <a:prstGeom prst="ellipse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2638017" y="2203149"/>
            <a:ext cx="137160" cy="137160"/>
          </a:xfrm>
          <a:prstGeom prst="ellipse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964844" y="2203149"/>
            <a:ext cx="137160" cy="137160"/>
          </a:xfrm>
          <a:prstGeom prst="ellipse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7333249" y="2203149"/>
            <a:ext cx="137160" cy="137160"/>
          </a:xfrm>
          <a:prstGeom prst="ellipse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9653064" y="2203149"/>
            <a:ext cx="137160" cy="137160"/>
          </a:xfrm>
          <a:prstGeom prst="ellipse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2711399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3" type="body"/>
          </p:nvPr>
        </p:nvSpPr>
        <p:spPr>
          <a:xfrm>
            <a:off x="5035448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4" type="body"/>
          </p:nvPr>
        </p:nvSpPr>
        <p:spPr>
          <a:xfrm>
            <a:off x="7384897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5" type="body"/>
          </p:nvPr>
        </p:nvSpPr>
        <p:spPr>
          <a:xfrm>
            <a:off x="9721644" y="160497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6" type="body"/>
          </p:nvPr>
        </p:nvSpPr>
        <p:spPr>
          <a:xfrm>
            <a:off x="336592" y="2667008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7" type="body"/>
          </p:nvPr>
        </p:nvSpPr>
        <p:spPr>
          <a:xfrm>
            <a:off x="2711399" y="2667008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8" type="body"/>
          </p:nvPr>
        </p:nvSpPr>
        <p:spPr>
          <a:xfrm>
            <a:off x="5035448" y="2667007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9" type="body"/>
          </p:nvPr>
        </p:nvSpPr>
        <p:spPr>
          <a:xfrm>
            <a:off x="7384897" y="2667008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3" type="body"/>
          </p:nvPr>
        </p:nvSpPr>
        <p:spPr>
          <a:xfrm>
            <a:off x="9721644" y="2667007"/>
            <a:ext cx="1981200" cy="3124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Slide">
  <p:cSld name="QuotesSlide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31840" y="1456551"/>
            <a:ext cx="3703131" cy="98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1" name="Google Shape;111;p17"/>
          <p:cNvSpPr txBox="1"/>
          <p:nvPr/>
        </p:nvSpPr>
        <p:spPr>
          <a:xfrm>
            <a:off x="4932868" y="524594"/>
            <a:ext cx="4211132" cy="1923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1300"/>
              <a:buFont typeface="Proxima Nova Extrabold"/>
              <a:buNone/>
            </a:pPr>
            <a:r>
              <a:rPr b="0" i="0" lang="en-US" sz="41300" u="none" cap="none" strike="noStrike">
                <a:solidFill>
                  <a:srgbClr val="F2F2F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“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21555" y="1456551"/>
            <a:ext cx="6068959" cy="3944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17"/>
          <p:cNvSpPr txBox="1"/>
          <p:nvPr/>
        </p:nvSpPr>
        <p:spPr>
          <a:xfrm>
            <a:off x="10622468" y="4951652"/>
            <a:ext cx="2295246" cy="89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00"/>
              <a:buFont typeface="Proxima Nova Extrabold"/>
              <a:buNone/>
            </a:pPr>
            <a:r>
              <a:rPr b="0" i="0" lang="en-US" sz="19900" u="none" cap="none" strike="noStrike">
                <a:solidFill>
                  <a:srgbClr val="F2F2F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sSlide">
  <p:cSld name="ContactsSlide">
    <p:bg>
      <p:bgPr>
        <a:solidFill>
          <a:srgbClr val="F2F2F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0" y="0"/>
            <a:ext cx="12192000" cy="2088333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393290" y="647700"/>
            <a:ext cx="4818742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roxima Nova Extrabold"/>
              <a:buNone/>
              <a:defRPr b="0" i="0" sz="6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Chart, pie chart&#10;&#10;Description automatically generated" id="117" name="Google Shape;117;p18"/>
          <p:cNvPicPr preferRelativeResize="0"/>
          <p:nvPr/>
        </p:nvPicPr>
        <p:blipFill rotWithShape="1">
          <a:blip r:embed="rId2">
            <a:alphaModFix/>
          </a:blip>
          <a:srcRect b="-791" l="0" r="0" t="-1"/>
          <a:stretch/>
        </p:blipFill>
        <p:spPr>
          <a:xfrm rot="4737857">
            <a:off x="10683898" y="1453917"/>
            <a:ext cx="1068426" cy="974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118" name="Google Shape;118;p18"/>
          <p:cNvPicPr preferRelativeResize="0"/>
          <p:nvPr/>
        </p:nvPicPr>
        <p:blipFill rotWithShape="1">
          <a:blip r:embed="rId2">
            <a:alphaModFix/>
          </a:blip>
          <a:srcRect b="-791" l="0" r="0" t="48255"/>
          <a:stretch/>
        </p:blipFill>
        <p:spPr>
          <a:xfrm>
            <a:off x="6440557" y="0"/>
            <a:ext cx="2041497" cy="970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93292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2" type="pic"/>
          </p:nvPr>
        </p:nvSpPr>
        <p:spPr>
          <a:xfrm>
            <a:off x="393290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" name="Google Shape;121;p18"/>
          <p:cNvSpPr txBox="1"/>
          <p:nvPr>
            <p:ph idx="3" type="body"/>
          </p:nvPr>
        </p:nvSpPr>
        <p:spPr>
          <a:xfrm>
            <a:off x="393290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22" name="Google Shape;122;p18"/>
          <p:cNvCxnSpPr/>
          <p:nvPr/>
        </p:nvCxnSpPr>
        <p:spPr>
          <a:xfrm>
            <a:off x="393289" y="4950983"/>
            <a:ext cx="267852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18"/>
          <p:cNvSpPr txBox="1"/>
          <p:nvPr>
            <p:ph idx="4" type="body"/>
          </p:nvPr>
        </p:nvSpPr>
        <p:spPr>
          <a:xfrm>
            <a:off x="3302256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18"/>
          <p:cNvSpPr/>
          <p:nvPr>
            <p:ph idx="5" type="pic"/>
          </p:nvPr>
        </p:nvSpPr>
        <p:spPr>
          <a:xfrm>
            <a:off x="3302256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5" name="Google Shape;125;p18"/>
          <p:cNvSpPr txBox="1"/>
          <p:nvPr>
            <p:ph idx="6" type="body"/>
          </p:nvPr>
        </p:nvSpPr>
        <p:spPr>
          <a:xfrm>
            <a:off x="3302254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26" name="Google Shape;126;p18"/>
          <p:cNvCxnSpPr/>
          <p:nvPr/>
        </p:nvCxnSpPr>
        <p:spPr>
          <a:xfrm>
            <a:off x="3302253" y="4950983"/>
            <a:ext cx="267852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18"/>
          <p:cNvSpPr txBox="1"/>
          <p:nvPr>
            <p:ph idx="7" type="body"/>
          </p:nvPr>
        </p:nvSpPr>
        <p:spPr>
          <a:xfrm>
            <a:off x="6211224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8" type="pic"/>
          </p:nvPr>
        </p:nvSpPr>
        <p:spPr>
          <a:xfrm>
            <a:off x="6211222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9" name="Google Shape;129;p18"/>
          <p:cNvSpPr txBox="1"/>
          <p:nvPr>
            <p:ph idx="9" type="body"/>
          </p:nvPr>
        </p:nvSpPr>
        <p:spPr>
          <a:xfrm>
            <a:off x="6211222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0" name="Google Shape;130;p18"/>
          <p:cNvCxnSpPr/>
          <p:nvPr/>
        </p:nvCxnSpPr>
        <p:spPr>
          <a:xfrm>
            <a:off x="6211221" y="4950983"/>
            <a:ext cx="267852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18"/>
          <p:cNvSpPr txBox="1"/>
          <p:nvPr>
            <p:ph idx="13" type="body"/>
          </p:nvPr>
        </p:nvSpPr>
        <p:spPr>
          <a:xfrm>
            <a:off x="9120191" y="5046371"/>
            <a:ext cx="2678521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2" name="Google Shape;132;p18"/>
          <p:cNvSpPr/>
          <p:nvPr>
            <p:ph idx="14" type="pic"/>
          </p:nvPr>
        </p:nvSpPr>
        <p:spPr>
          <a:xfrm>
            <a:off x="9120189" y="2679929"/>
            <a:ext cx="1440000" cy="144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3" name="Google Shape;133;p18"/>
          <p:cNvSpPr txBox="1"/>
          <p:nvPr>
            <p:ph idx="15" type="body"/>
          </p:nvPr>
        </p:nvSpPr>
        <p:spPr>
          <a:xfrm>
            <a:off x="9120189" y="4408417"/>
            <a:ext cx="2678521" cy="56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4" name="Google Shape;134;p18"/>
          <p:cNvCxnSpPr/>
          <p:nvPr/>
        </p:nvCxnSpPr>
        <p:spPr>
          <a:xfrm>
            <a:off x="9120188" y="4950983"/>
            <a:ext cx="267852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Slide">
  <p:cSld name="Blank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agSlide" showMasterSp="0">
  <p:cSld name="Flag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_White">
  <p:cSld name="TitleSlide_Whit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18" name="Google Shape;18;p3"/>
          <p:cNvPicPr preferRelativeResize="0"/>
          <p:nvPr/>
        </p:nvPicPr>
        <p:blipFill rotWithShape="1">
          <a:blip r:embed="rId2">
            <a:alphaModFix/>
          </a:blip>
          <a:srcRect b="50000" l="0" r="0" t="0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30136" t="0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15000"/>
              <a:buFont typeface="Proxima Nova Extrabold"/>
              <a:buNone/>
              <a:defRPr b="0" i="0" sz="150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Slide_Gradient" showMasterSp="0">
  <p:cSld name="SectionSlide_Gradient">
    <p:bg>
      <p:bgPr>
        <a:gradFill>
          <a:gsLst>
            <a:gs pos="0">
              <a:srgbClr val="4F95FF"/>
            </a:gs>
            <a:gs pos="15000">
              <a:srgbClr val="4F95FF"/>
            </a:gs>
            <a:gs pos="96000">
              <a:srgbClr val="3148BA"/>
            </a:gs>
            <a:gs pos="100000">
              <a:srgbClr val="3148BA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139" name="Google Shape;139;p21"/>
          <p:cNvPicPr preferRelativeResize="0"/>
          <p:nvPr/>
        </p:nvPicPr>
        <p:blipFill rotWithShape="1">
          <a:blip r:embed="rId2">
            <a:alphaModFix/>
          </a:blip>
          <a:srcRect b="50000" l="0" r="0" t="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140" name="Google Shape;140;p21"/>
          <p:cNvPicPr preferRelativeResize="0"/>
          <p:nvPr/>
        </p:nvPicPr>
        <p:blipFill rotWithShape="1">
          <a:blip r:embed="rId2">
            <a:alphaModFix/>
          </a:blip>
          <a:srcRect b="0" l="0" r="-1085" t="0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type="title"/>
          </p:nvPr>
        </p:nvSpPr>
        <p:spPr>
          <a:xfrm>
            <a:off x="331839" y="634298"/>
            <a:ext cx="11528315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Font typeface="Proxima Nova Extrabold"/>
              <a:buNone/>
              <a:defRPr b="0" i="0" sz="10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6991" y="6330554"/>
            <a:ext cx="1133169" cy="19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Slide">
  <p:cSld name="AgendaSlide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4818743" cy="6858000"/>
          </a:xfrm>
          <a:prstGeom prst="rect">
            <a:avLst/>
          </a:prstGeom>
          <a:gradFill>
            <a:gsLst>
              <a:gs pos="0">
                <a:srgbClr val="4F95FF"/>
              </a:gs>
              <a:gs pos="15000">
                <a:srgbClr val="4F95FF"/>
              </a:gs>
              <a:gs pos="96000">
                <a:srgbClr val="3148BA"/>
              </a:gs>
              <a:gs pos="100000">
                <a:srgbClr val="3148B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con&#10;&#10;Description automatically generated"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800001" y="3948781"/>
            <a:ext cx="2670069" cy="29246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393290" y="647700"/>
            <a:ext cx="3975510" cy="1035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roxima Nova Extrabold"/>
              <a:buNone/>
              <a:defRPr b="0" i="0" sz="6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5470069" y="647700"/>
            <a:ext cx="6349005" cy="552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Slide_Black">
  <p:cSld name="SectionSlide_Black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-1085" t="0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29" name="Google Shape;29;p5"/>
          <p:cNvPicPr preferRelativeResize="0"/>
          <p:nvPr/>
        </p:nvPicPr>
        <p:blipFill rotWithShape="1">
          <a:blip r:embed="rId2">
            <a:alphaModFix/>
          </a:blip>
          <a:srcRect b="50000" l="0" r="0" t="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10400"/>
              <a:buFont typeface="Proxima Nova Extrabold"/>
              <a:buNone/>
              <a:defRPr b="0" i="0" sz="104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6991" y="6330554"/>
            <a:ext cx="1133169" cy="19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Slide_White">
  <p:cSld name="SectionSlide_White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pie chart&#10;&#10;Description automatically generated" id="33" name="Google Shape;33;p6"/>
          <p:cNvPicPr preferRelativeResize="0"/>
          <p:nvPr/>
        </p:nvPicPr>
        <p:blipFill rotWithShape="1">
          <a:blip r:embed="rId2">
            <a:alphaModFix/>
          </a:blip>
          <a:srcRect b="50000" l="0" r="0" t="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-1085" t="0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10400"/>
              <a:buFont typeface="Proxima Nova Extrabold"/>
              <a:buNone/>
              <a:defRPr b="0" i="0" sz="104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Title&amp;Body">
  <p:cSld name="TextSlide_Title&amp;Body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Slide_Title&amp;Body">
  <p:cSld name="1_TextSlide_Title&amp;Body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6991" y="6330554"/>
            <a:ext cx="1133169" cy="19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TwoColumns">
  <p:cSld name="TextSlide_TwoColumns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31840" y="1258529"/>
            <a:ext cx="5378245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6440831" y="1258529"/>
            <a:ext cx="5378244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lide_ThreeColumns">
  <p:cSld name="TextSlide_ThreeColumns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31840" y="1258529"/>
            <a:ext cx="3364387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4389576" y="1258529"/>
            <a:ext cx="3364387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body"/>
          </p:nvPr>
        </p:nvSpPr>
        <p:spPr>
          <a:xfrm>
            <a:off x="8447313" y="1258529"/>
            <a:ext cx="3371762" cy="491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F95FF"/>
              </a:buClr>
              <a:buSzPts val="3600"/>
              <a:buFont typeface="Proxima Nova Extrabold"/>
              <a:buNone/>
              <a:defRPr b="0" i="0" sz="3600" u="none" cap="none" strike="noStrike">
                <a:solidFill>
                  <a:srgbClr val="4F95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26991" y="6330554"/>
            <a:ext cx="1133169" cy="19560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800"/>
              <a:t>by Dmytro Dobrietsov</a:t>
            </a:r>
            <a:endParaRPr sz="1800"/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-108475" y="142325"/>
            <a:ext cx="11466900" cy="60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800"/>
              <a:t>Understanding OOP, Classes, Main principles. Modules, Include. Prepend. Extend. Mixins</a:t>
            </a:r>
            <a:endParaRPr sz="10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331850" y="891725"/>
            <a:ext cx="11487300" cy="211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Open Sans Medium"/>
              <a:buChar char="●"/>
            </a:pPr>
            <a:r>
              <a:rPr lang="en-US" sz="2100">
                <a:latin typeface="Open Sans Medium"/>
                <a:ea typeface="Open Sans Medium"/>
                <a:cs typeface="Open Sans Medium"/>
                <a:sym typeface="Open Sans Medium"/>
              </a:rPr>
              <a:t>Class – a recipe, template, or mold for objects.</a:t>
            </a:r>
            <a:endParaRPr sz="21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pen Sans Medium"/>
              <a:buChar char="●"/>
            </a:pPr>
            <a:r>
              <a:rPr lang="en-US" sz="2100">
                <a:latin typeface="Open Sans Medium"/>
                <a:ea typeface="Open Sans Medium"/>
                <a:cs typeface="Open Sans Medium"/>
                <a:sym typeface="Open Sans Medium"/>
              </a:rPr>
              <a:t>Object – a specific instance of a class created based on that template.</a:t>
            </a:r>
            <a:endParaRPr sz="21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pen Sans Medium"/>
              <a:buChar char="●"/>
            </a:pPr>
            <a:r>
              <a:rPr lang="en-US" sz="2100">
                <a:latin typeface="Open Sans Medium"/>
                <a:ea typeface="Open Sans Medium"/>
                <a:cs typeface="Open Sans Medium"/>
                <a:sym typeface="Open Sans Medium"/>
              </a:rPr>
              <a:t>Each object is unique (like a pizza: they seem the same, but each one tastes slightly different).</a:t>
            </a:r>
            <a:endParaRPr sz="21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pen Sans Medium"/>
              <a:buChar char="●"/>
            </a:pPr>
            <a:r>
              <a:rPr lang="en-US" sz="2100">
                <a:latin typeface="Open Sans Medium"/>
                <a:ea typeface="Open Sans Medium"/>
                <a:cs typeface="Open Sans Medium"/>
                <a:sym typeface="Open Sans Medium"/>
              </a:rPr>
              <a:t>Methods – what an object can do.</a:t>
            </a:r>
            <a:endParaRPr sz="21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pen Sans Medium"/>
              <a:buChar char="●"/>
            </a:pPr>
            <a:r>
              <a:rPr lang="en-US" sz="2100">
                <a:latin typeface="Open Sans Medium"/>
                <a:ea typeface="Open Sans Medium"/>
                <a:cs typeface="Open Sans Medium"/>
                <a:sym typeface="Open Sans Medium"/>
              </a:rPr>
              <a:t>Properties – characteristics that describe an object.</a:t>
            </a:r>
            <a:endParaRPr sz="2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23" name="Google Shape;223;p31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What to Remember</a:t>
            </a:r>
            <a:r>
              <a:rPr lang="en-US" sz="4100"/>
              <a:t> (To feel like a pro 😎)</a:t>
            </a:r>
            <a:r>
              <a:rPr lang="en-US" sz="4100"/>
              <a:t>:</a:t>
            </a:r>
            <a:endParaRPr sz="4100"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675" y="3003725"/>
            <a:ext cx="6910726" cy="36257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331850" y="966375"/>
            <a:ext cx="11487300" cy="646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If you've ever written something like this: </a:t>
            </a:r>
            <a:r>
              <a:rPr lang="en-US" sz="1800">
                <a:solidFill>
                  <a:schemeClr val="accent1"/>
                </a:solidFill>
                <a:highlight>
                  <a:srgbClr val="EAD1DC"/>
                </a:highlight>
                <a:latin typeface="Roboto Mono"/>
                <a:ea typeface="Roboto Mono"/>
                <a:cs typeface="Roboto Mono"/>
                <a:sym typeface="Roboto Mono"/>
              </a:rPr>
              <a:t>puts MyClass.methods</a:t>
            </a:r>
            <a:r>
              <a:rPr lang="en-US" sz="1800">
                <a:solidFill>
                  <a:schemeClr val="accent1"/>
                </a:solidFill>
                <a:highlight>
                  <a:schemeClr val="lt1"/>
                </a:highlight>
              </a:rPr>
              <a:t> </a:t>
            </a:r>
            <a:r>
              <a:rPr lang="en-US" sz="1800"/>
              <a:t>You were probably shocked by the sheer number of methods that appeared on the screen. </a:t>
            </a:r>
            <a:endParaRPr sz="1800"/>
          </a:p>
        </p:txBody>
      </p:sp>
      <p:sp>
        <p:nvSpPr>
          <p:cNvPr id="231" name="Google Shape;231;p32"/>
          <p:cNvSpPr txBox="1"/>
          <p:nvPr>
            <p:ph type="title"/>
          </p:nvPr>
        </p:nvSpPr>
        <p:spPr>
          <a:xfrm>
            <a:off x="331850" y="326227"/>
            <a:ext cx="11487300" cy="525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Bonus! Useful Standard Class Methods in Ruby </a:t>
            </a:r>
            <a:endParaRPr sz="4100"/>
          </a:p>
        </p:txBody>
      </p:sp>
      <p:sp>
        <p:nvSpPr>
          <p:cNvPr id="232" name="Google Shape;232;p32"/>
          <p:cNvSpPr txBox="1"/>
          <p:nvPr/>
        </p:nvSpPr>
        <p:spPr>
          <a:xfrm>
            <a:off x="261400" y="2057400"/>
            <a:ext cx="6722400" cy="45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:allocate, :constants, :nesting, :used_modules, :used_refinements, :subclasses, :attached_object, :new, :superclass, :&lt;=&gt;, :&lt;=, :&gt;=, :==, :===, :autoload, :autoload?, :included_modules, :include?, :ancestors, :attr, :attr_reader, :attr_writer, :attr_accessor, :instance_method, :instance_methods, :freeze, :inspect, :protected_instance_methods, :public_instance_methods, :const_missing, :undefined_instance_methods, :private_instance_methods, :class_variables, :const_get, :class_variable_get, :const_defined?, :const_set, :const_source_location, :&lt;, :class_variable_defined?, :remove_class_variable, :private_constant, :class_variable_set, :deprecate_constant, :&gt;, :public_constant, :include, :singleton_class?, :prepend, :to_s, :refinements, :define_method, :pretty_print_cycle, :module_exec, :class_exec, :module_eval, :class_eval, :name, :remove_method, :undef_method, :alias_method, :method_defined?, :public_method_defined?, :private_method_defined?, :protected_method_defined?, :public_class_method, :private_class_method, :pretty_print, :public_instance_method, :pretty_print_inspect, :pretty_print_instance_variables, :hash, :singleton_class, :dup, :itself, :methods, :singleton_methods, :protected_methods, :private_methods, :public_methods, :instance_variables, :instance_variable_get, :instance_variable_set, :instance_variable_defined?, :remove_instance_variable, :instance_of?, :kind_of?, :is_a?, :display, :pretty_inspect, :gem, :public_send, :extend, :clone, :class, :!~, :frozen?, :then, :tap, :nil?, :yield_self, :eql?, :respond_to?, :method, :public_method, :singleton_method, :define_singleton_method, :object_id, :send, :to_enum, :enum_for, :!, :equal?, :__id__, :__send__, :!=, :instance_eval, :instance_exec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414800" y="2057400"/>
            <a:ext cx="4220400" cy="424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:initialize, :inherited, :included, :extended, :prepended, :const_added, :method_added, :method_removed, :remove_const, :method_undefined, :initialize_copy, :initialize_clone, :using, :public, :protected, :private, :ruby2_keywords, :DelegateClass, :gem_original_require, :sprintf, :format, :Integer, :String, :Array, :Hash, :putc, :puts, :open, :printf, :print, :local_variables, :readlines, :p, :Rational, :readline, :syscall, :Complex, :caller, :caller_locations, :warn, :raise, :fail, :global_variables, :__method__, :__callee__, :__dir__, :fork, :exit, :set_trace_func, :pp, :eval, :iterator?, :block_given?, :catch, :throw, :loop, :`, :select, :sleep, :trace_var, :untrace_var, :at_exit, :rand, :srand, :trap, :load, :require, :require_relative, :binding, :Float, :respond_to_missing?, :exec, :exit!, :system, :spawn, :abort, :gets, :proc, :lambda, :initialize_dup, :test, :Pathname, :method_missing, :singleton_method_added, :singleton_method_removed, :singleton_method_undefined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261400" y="1612875"/>
            <a:ext cx="325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Public methods (118):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7414800" y="1612875"/>
            <a:ext cx="325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Private 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methods (86):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8304625" y="1993900"/>
            <a:ext cx="3514500" cy="132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Displays the entire inheritance chain of a class, including mixins (modules added to the class):</a:t>
            </a:r>
            <a:endParaRPr sz="1800"/>
          </a:p>
        </p:txBody>
      </p:sp>
      <p:sp>
        <p:nvSpPr>
          <p:cNvPr id="242" name="Google Shape;242;p33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Useful Class Methods (and Their Meaning)</a:t>
            </a:r>
            <a:endParaRPr/>
          </a:p>
        </p:txBody>
      </p:sp>
      <p:sp>
        <p:nvSpPr>
          <p:cNvPr id="243" name="Google Shape;243;p33"/>
          <p:cNvSpPr txBox="1"/>
          <p:nvPr>
            <p:ph idx="2" type="body"/>
          </p:nvPr>
        </p:nvSpPr>
        <p:spPr>
          <a:xfrm>
            <a:off x="8304630" y="1193353"/>
            <a:ext cx="3514500" cy="59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/>
              <a:t>.ancestors</a:t>
            </a:r>
            <a:endParaRPr sz="3200"/>
          </a:p>
        </p:txBody>
      </p:sp>
      <p:sp>
        <p:nvSpPr>
          <p:cNvPr id="244" name="Google Shape;244;p33"/>
          <p:cNvSpPr txBox="1"/>
          <p:nvPr>
            <p:ph idx="3" type="body"/>
          </p:nvPr>
        </p:nvSpPr>
        <p:spPr>
          <a:xfrm>
            <a:off x="331850" y="1993900"/>
            <a:ext cx="3514500" cy="1435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The most frequently used method. It creates a new object from a class. This is the method where every object’s life begins:</a:t>
            </a:r>
            <a:endParaRPr sz="1800"/>
          </a:p>
        </p:txBody>
      </p:sp>
      <p:sp>
        <p:nvSpPr>
          <p:cNvPr id="245" name="Google Shape;245;p33"/>
          <p:cNvSpPr txBox="1"/>
          <p:nvPr>
            <p:ph idx="5" type="body"/>
          </p:nvPr>
        </p:nvSpPr>
        <p:spPr>
          <a:xfrm>
            <a:off x="4318225" y="1993900"/>
            <a:ext cx="3514500" cy="1644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Shows who the parent of a class is. For example, you have a </a:t>
            </a:r>
            <a:r>
              <a:rPr lang="en-US" sz="1800">
                <a:solidFill>
                  <a:srgbClr val="188038"/>
                </a:solidFill>
              </a:rPr>
              <a:t>RubyDeveloper</a:t>
            </a:r>
            <a:r>
              <a:rPr lang="en-US" sz="1800"/>
              <a:t> class that inherits from the </a:t>
            </a:r>
            <a:r>
              <a:rPr lang="en-US" sz="1800">
                <a:solidFill>
                  <a:srgbClr val="188038"/>
                </a:solidFill>
              </a:rPr>
              <a:t>Developer</a:t>
            </a:r>
            <a:r>
              <a:rPr lang="en-US" sz="1800"/>
              <a:t> class. Let’s check its parent:</a:t>
            </a:r>
            <a:endParaRPr/>
          </a:p>
        </p:txBody>
      </p:sp>
      <p:sp>
        <p:nvSpPr>
          <p:cNvPr id="246" name="Google Shape;246;p33"/>
          <p:cNvSpPr txBox="1"/>
          <p:nvPr>
            <p:ph idx="4" type="body"/>
          </p:nvPr>
        </p:nvSpPr>
        <p:spPr>
          <a:xfrm>
            <a:off x="331841" y="1193353"/>
            <a:ext cx="3514500" cy="59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/>
              <a:t>.new</a:t>
            </a:r>
            <a:endParaRPr sz="3200"/>
          </a:p>
        </p:txBody>
      </p:sp>
      <p:sp>
        <p:nvSpPr>
          <p:cNvPr id="247" name="Google Shape;247;p33"/>
          <p:cNvSpPr txBox="1"/>
          <p:nvPr>
            <p:ph idx="6" type="body"/>
          </p:nvPr>
        </p:nvSpPr>
        <p:spPr>
          <a:xfrm>
            <a:off x="4318234" y="1193353"/>
            <a:ext cx="3514500" cy="59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/>
              <a:t>.superclass</a:t>
            </a:r>
            <a:endParaRPr sz="3200"/>
          </a:p>
        </p:txBody>
      </p:sp>
      <p:sp>
        <p:nvSpPr>
          <p:cNvPr id="248" name="Google Shape;248;p33"/>
          <p:cNvSpPr txBox="1"/>
          <p:nvPr/>
        </p:nvSpPr>
        <p:spPr>
          <a:xfrm>
            <a:off x="331850" y="3249300"/>
            <a:ext cx="3514500" cy="143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Programmer</a:t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rubyist =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Programmer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.new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# A new programmer is just born!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4318225" y="3637900"/>
            <a:ext cx="3514500" cy="186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Developer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 end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RubyDeveloper 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Developer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 end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puts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RubyDeveloper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.superclass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# =&gt; Developer</a:t>
            </a:r>
            <a:endParaRPr/>
          </a:p>
        </p:txBody>
      </p:sp>
      <p:sp>
        <p:nvSpPr>
          <p:cNvPr id="250" name="Google Shape;250;p33"/>
          <p:cNvSpPr txBox="1"/>
          <p:nvPr/>
        </p:nvSpPr>
        <p:spPr>
          <a:xfrm>
            <a:off x="8304600" y="3277900"/>
            <a:ext cx="3514500" cy="258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Magic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end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Wizard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include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Magic</a:t>
            </a: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puts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Wizard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.ancestors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# =&gt; Wizard, Magic, Object, Kernel, BasicObject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8304629" y="1993900"/>
            <a:ext cx="3514500" cy="1006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These methods are used to quickly create getter and setter methods for instance variables.</a:t>
            </a:r>
            <a:endParaRPr sz="1800"/>
          </a:p>
        </p:txBody>
      </p:sp>
      <p:sp>
        <p:nvSpPr>
          <p:cNvPr id="257" name="Google Shape;257;p34"/>
          <p:cNvSpPr txBox="1"/>
          <p:nvPr>
            <p:ph idx="2" type="body"/>
          </p:nvPr>
        </p:nvSpPr>
        <p:spPr>
          <a:xfrm>
            <a:off x="8304630" y="1193353"/>
            <a:ext cx="3514500" cy="59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.attr_accessor, .attr_reader, .attr_writer</a:t>
            </a:r>
            <a:endParaRPr sz="2300"/>
          </a:p>
        </p:txBody>
      </p:sp>
      <p:sp>
        <p:nvSpPr>
          <p:cNvPr id="258" name="Google Shape;258;p34"/>
          <p:cNvSpPr txBox="1"/>
          <p:nvPr>
            <p:ph idx="3" type="body"/>
          </p:nvPr>
        </p:nvSpPr>
        <p:spPr>
          <a:xfrm>
            <a:off x="331850" y="1993900"/>
            <a:ext cx="3514500" cy="1006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These methods allow you to "mix in" module methods into a class:</a:t>
            </a:r>
            <a:endParaRPr sz="1800"/>
          </a:p>
        </p:txBody>
      </p:sp>
      <p:sp>
        <p:nvSpPr>
          <p:cNvPr id="259" name="Google Shape;259;p34"/>
          <p:cNvSpPr txBox="1"/>
          <p:nvPr>
            <p:ph idx="4" type="body"/>
          </p:nvPr>
        </p:nvSpPr>
        <p:spPr>
          <a:xfrm>
            <a:off x="331841" y="1193353"/>
            <a:ext cx="3514500" cy="59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.include and .prepend</a:t>
            </a:r>
            <a:endParaRPr sz="2300"/>
          </a:p>
        </p:txBody>
      </p:sp>
      <p:sp>
        <p:nvSpPr>
          <p:cNvPr id="260" name="Google Shape;260;p34"/>
          <p:cNvSpPr txBox="1"/>
          <p:nvPr>
            <p:ph idx="5" type="body"/>
          </p:nvPr>
        </p:nvSpPr>
        <p:spPr>
          <a:xfrm>
            <a:off x="4318233" y="1993900"/>
            <a:ext cx="3514500" cy="1797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Shows all methods available to objects of a class.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Imagine: you wrote a lot of methods, forgot half of them, and want to recall:</a:t>
            </a:r>
            <a:endParaRPr sz="1800"/>
          </a:p>
        </p:txBody>
      </p:sp>
      <p:sp>
        <p:nvSpPr>
          <p:cNvPr id="261" name="Google Shape;261;p34"/>
          <p:cNvSpPr txBox="1"/>
          <p:nvPr>
            <p:ph idx="6" type="body"/>
          </p:nvPr>
        </p:nvSpPr>
        <p:spPr>
          <a:xfrm>
            <a:off x="4318234" y="1193353"/>
            <a:ext cx="3514500" cy="59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.instance_methods</a:t>
            </a:r>
            <a:endParaRPr sz="2300"/>
          </a:p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Couple More Methods</a:t>
            </a:r>
            <a:endParaRPr sz="4800"/>
          </a:p>
        </p:txBody>
      </p:sp>
      <p:sp>
        <p:nvSpPr>
          <p:cNvPr id="263" name="Google Shape;263;p34"/>
          <p:cNvSpPr txBox="1"/>
          <p:nvPr/>
        </p:nvSpPr>
        <p:spPr>
          <a:xfrm>
            <a:off x="405350" y="3000400"/>
            <a:ext cx="3367500" cy="27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Skills</a:t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def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code</a:t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puts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"I can code!"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end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Developer</a:t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include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Skills</a:t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dev =</a:t>
            </a: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Developer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.new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dev.code</a:t>
            </a:r>
            <a:r>
              <a:rPr lang="en-US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 # =&gt; "I can code!"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4354975" y="3791800"/>
            <a:ext cx="3367500" cy="190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Pizza</a:t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def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cook</a:t>
            </a: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 end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def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eat</a:t>
            </a: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 end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puts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Pizza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.instance_methods(</a:t>
            </a: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# =&gt; [:cook, :eat]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8304600" y="3064800"/>
            <a:ext cx="3514500" cy="190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 # Read and write access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attr_accessor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:name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 # Read-only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attr_reader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:age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# Write-only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attr_writer </a:t>
            </a:r>
            <a:r>
              <a:rPr lang="en-US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:password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Interesting Facts About Standard Methods in Ruby</a:t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331850" y="974875"/>
            <a:ext cx="58785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Ruby has a little-known method called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.allocate</a:t>
            </a:r>
            <a:r>
              <a:rPr lang="en-US" sz="1800">
                <a:solidFill>
                  <a:schemeClr val="dk1"/>
                </a:solidFill>
              </a:rPr>
              <a:t>, which </a:t>
            </a:r>
            <a:r>
              <a:rPr b="1" lang="en-US" sz="1800">
                <a:solidFill>
                  <a:schemeClr val="dk1"/>
                </a:solidFill>
              </a:rPr>
              <a:t>creates an object without calling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initialize</a:t>
            </a:r>
            <a:r>
              <a:rPr lang="en-US" sz="1800">
                <a:solidFill>
                  <a:schemeClr val="dk1"/>
                </a:solidFill>
              </a:rPr>
              <a:t>.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 It’s like </a:t>
            </a:r>
            <a:r>
              <a:rPr b="1" lang="en-US" sz="1800">
                <a:solidFill>
                  <a:schemeClr val="dk1"/>
                </a:solidFill>
              </a:rPr>
              <a:t>buying a car but not turning it on</a:t>
            </a:r>
            <a:r>
              <a:rPr lang="en-US" sz="1800">
                <a:solidFill>
                  <a:schemeClr val="dk1"/>
                </a:solidFill>
              </a:rPr>
              <a:t>. It exists, but does nothing.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.included_modules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method </a:t>
            </a:r>
            <a:r>
              <a:rPr b="1" lang="en-US" sz="1800">
                <a:solidFill>
                  <a:schemeClr val="dk1"/>
                </a:solidFill>
              </a:rPr>
              <a:t>shows only the modules mixed into a class</a:t>
            </a:r>
            <a:r>
              <a:rPr lang="en-US" sz="1800">
                <a:solidFill>
                  <a:schemeClr val="dk1"/>
                </a:solidFill>
              </a:rPr>
              <a:t>. Useful when you forget which "skills" (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modules</a:t>
            </a:r>
            <a:r>
              <a:rPr lang="en-US" sz="1800">
                <a:solidFill>
                  <a:schemeClr val="dk1"/>
                </a:solidFill>
              </a:rPr>
              <a:t>) you’ve already added.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With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.subclasses 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</a:t>
            </a:r>
            <a:r>
              <a:rPr lang="en-US" sz="1800">
                <a:solidFill>
                  <a:schemeClr val="dk1"/>
                </a:solidFill>
              </a:rPr>
              <a:t>, you can easily find out </a:t>
            </a:r>
            <a:r>
              <a:rPr b="1" lang="en-US" sz="1800">
                <a:solidFill>
                  <a:schemeClr val="dk1"/>
                </a:solidFill>
              </a:rPr>
              <a:t>which classes inherit from the current class</a:t>
            </a:r>
            <a:r>
              <a:rPr lang="en-US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6768800" y="1052638"/>
            <a:ext cx="4812900" cy="208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 </a:t>
            </a:r>
            <a:r>
              <a:rPr lang="en-US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Magic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US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end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-US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Wizard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US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include </a:t>
            </a:r>
            <a:r>
              <a:rPr lang="en-US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Magic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US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end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puts </a:t>
            </a:r>
            <a:r>
              <a:rPr lang="en-US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Wizard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.included_modules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# =&gt; [Magic, Kernel]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6768800" y="3429000"/>
            <a:ext cx="3567300" cy="236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-US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-US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-US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Cat 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 </a:t>
            </a:r>
            <a:r>
              <a:rPr lang="en-US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-US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-US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Dog 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 </a:t>
            </a:r>
            <a:r>
              <a:rPr lang="en-US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-US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puts </a:t>
            </a:r>
            <a:r>
              <a:rPr lang="en-US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.subclasses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# =&gt; [Cat, Dog]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331840" y="634298"/>
            <a:ext cx="11468400" cy="48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/>
              <a:t>Main principles</a:t>
            </a:r>
            <a:endParaRPr sz="20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4265212" y="1255506"/>
            <a:ext cx="7554000" cy="92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/>
              <a:t>Hiding an object's internal state and implementation details from the outside world.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500"/>
              <a:t>Example</a:t>
            </a:r>
            <a:r>
              <a:rPr lang="en-US" sz="1500"/>
              <a:t>: You use a microwave by pressing buttons on the outside without knowing how it works inside.</a:t>
            </a:r>
            <a:endParaRPr sz="2800"/>
          </a:p>
        </p:txBody>
      </p:sp>
      <p:sp>
        <p:nvSpPr>
          <p:cNvPr id="287" name="Google Shape;287;p37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OOP is based on four main principles, which are easy to remember:</a:t>
            </a:r>
            <a:endParaRPr sz="3400"/>
          </a:p>
        </p:txBody>
      </p:sp>
      <p:sp>
        <p:nvSpPr>
          <p:cNvPr id="288" name="Google Shape;288;p37"/>
          <p:cNvSpPr txBox="1"/>
          <p:nvPr>
            <p:ph idx="2" type="body"/>
          </p:nvPr>
        </p:nvSpPr>
        <p:spPr>
          <a:xfrm>
            <a:off x="331841" y="1255506"/>
            <a:ext cx="3514500" cy="9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/>
              <a:t>Encapsulation </a:t>
            </a:r>
            <a:endParaRPr sz="2000"/>
          </a:p>
        </p:txBody>
      </p:sp>
      <p:sp>
        <p:nvSpPr>
          <p:cNvPr id="289" name="Google Shape;289;p37"/>
          <p:cNvSpPr txBox="1"/>
          <p:nvPr>
            <p:ph idx="3" type="body"/>
          </p:nvPr>
        </p:nvSpPr>
        <p:spPr>
          <a:xfrm>
            <a:off x="4265212" y="2510809"/>
            <a:ext cx="7554000" cy="92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A mechanism for creating new classes based on existing ones while inheriting their properties and methods.</a:t>
            </a:r>
            <a:endParaRPr sz="15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00"/>
              <a:t>Example</a:t>
            </a:r>
            <a:r>
              <a:rPr lang="en-US" sz="1500"/>
              <a:t>: A child inherits their parents' eye color.</a:t>
            </a:r>
            <a:endParaRPr sz="2400"/>
          </a:p>
        </p:txBody>
      </p:sp>
      <p:sp>
        <p:nvSpPr>
          <p:cNvPr id="290" name="Google Shape;290;p37"/>
          <p:cNvSpPr txBox="1"/>
          <p:nvPr>
            <p:ph idx="4" type="body"/>
          </p:nvPr>
        </p:nvSpPr>
        <p:spPr>
          <a:xfrm>
            <a:off x="331841" y="2510809"/>
            <a:ext cx="3514500" cy="9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Inheritance </a:t>
            </a:r>
            <a:endParaRPr sz="2000"/>
          </a:p>
        </p:txBody>
      </p:sp>
      <p:sp>
        <p:nvSpPr>
          <p:cNvPr id="291" name="Google Shape;291;p37"/>
          <p:cNvSpPr txBox="1"/>
          <p:nvPr>
            <p:ph idx="5" type="body"/>
          </p:nvPr>
        </p:nvSpPr>
        <p:spPr>
          <a:xfrm>
            <a:off x="4265212" y="3766112"/>
            <a:ext cx="7554000" cy="92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He ability of one interface to take different forms and perform different actions.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00"/>
              <a:t>Example</a:t>
            </a:r>
            <a:r>
              <a:rPr lang="en-US" sz="1500"/>
              <a:t>: The same USB port is used to connect various devices (phones, mice, keyboards, etc.)</a:t>
            </a:r>
            <a:endParaRPr sz="2000"/>
          </a:p>
        </p:txBody>
      </p:sp>
      <p:sp>
        <p:nvSpPr>
          <p:cNvPr id="292" name="Google Shape;292;p37"/>
          <p:cNvSpPr txBox="1"/>
          <p:nvPr>
            <p:ph idx="6" type="body"/>
          </p:nvPr>
        </p:nvSpPr>
        <p:spPr>
          <a:xfrm>
            <a:off x="331841" y="3766112"/>
            <a:ext cx="3514500" cy="9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Polymorphism </a:t>
            </a:r>
            <a:endParaRPr/>
          </a:p>
        </p:txBody>
      </p:sp>
      <p:sp>
        <p:nvSpPr>
          <p:cNvPr id="293" name="Google Shape;293;p37"/>
          <p:cNvSpPr txBox="1"/>
          <p:nvPr>
            <p:ph idx="7" type="body"/>
          </p:nvPr>
        </p:nvSpPr>
        <p:spPr>
          <a:xfrm>
            <a:off x="4265212" y="5021414"/>
            <a:ext cx="7554000" cy="92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Focusing on the essential characteristics of an object while ignoring irrelevant details.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00"/>
              <a:t>Example</a:t>
            </a:r>
            <a:r>
              <a:rPr lang="en-US" sz="1500"/>
              <a:t>:When talking to a random person in a themed chat, for example, about photography, you don’t care about their gender, height, skin color, or even whether you’re talking to a human. For you, it’s just a conversation partner.</a:t>
            </a:r>
            <a:endParaRPr sz="2000"/>
          </a:p>
        </p:txBody>
      </p:sp>
      <p:sp>
        <p:nvSpPr>
          <p:cNvPr id="294" name="Google Shape;294;p37"/>
          <p:cNvSpPr txBox="1"/>
          <p:nvPr>
            <p:ph idx="8" type="body"/>
          </p:nvPr>
        </p:nvSpPr>
        <p:spPr>
          <a:xfrm>
            <a:off x="331841" y="5021414"/>
            <a:ext cx="3514500" cy="9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Abstraction</a:t>
            </a:r>
            <a:endParaRPr sz="2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331850" y="891725"/>
            <a:ext cx="6528900" cy="3676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Encapsulation is when you hide implementation details and expose only what’s important.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/>
              <a:t>Real-life example:</a:t>
            </a:r>
            <a:br>
              <a:rPr b="1" lang="en-US" sz="2100"/>
            </a:br>
            <a:r>
              <a:rPr lang="en-US" sz="2100"/>
              <a:t>Imagine ordering a shawarma. You don’t care how exactly it’s made in the kitchen (and maybe it’s better not to know), you just want a delicious meal. The same applies to programming: you use methods without thinking about how they work inside.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01" name="Google Shape;301;p38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Encapsulation </a:t>
            </a:r>
            <a:endParaRPr sz="4800"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601" y="1230000"/>
            <a:ext cx="4236125" cy="505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3" name="Google Shape;303;p38"/>
          <p:cNvSpPr txBox="1"/>
          <p:nvPr/>
        </p:nvSpPr>
        <p:spPr>
          <a:xfrm>
            <a:off x="217775" y="4891375"/>
            <a:ext cx="65289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simply call the </a:t>
            </a:r>
            <a:r>
              <a:rPr lang="en-US" sz="2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cook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method, while the details are hidden behind </a:t>
            </a:r>
            <a:r>
              <a:rPr lang="en-US" sz="2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Just like a chef doesn’t reveal all the secrets of their recipe (and that might actually be for the best).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6974900" y="796825"/>
            <a:ext cx="528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Ruby, it looks like this: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331825" y="1030600"/>
            <a:ext cx="6983400" cy="1041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This is when you inherit something from your parents, older siblings, or even your grandmother. In programming, it's very similar.</a:t>
            </a:r>
            <a:endParaRPr sz="2100"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25" y="3062050"/>
            <a:ext cx="4918837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Inheritance</a:t>
            </a:r>
            <a:endParaRPr sz="4800"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1" y="2211100"/>
            <a:ext cx="6983350" cy="4407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4" name="Google Shape;314;p39"/>
          <p:cNvSpPr txBox="1"/>
          <p:nvPr/>
        </p:nvSpPr>
        <p:spPr>
          <a:xfrm>
            <a:off x="7687825" y="2851800"/>
            <a:ext cx="4374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Here, </a:t>
            </a:r>
            <a:r>
              <a:rPr lang="en-US" sz="2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ChocolatePancake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inherits everything from </a:t>
            </a:r>
            <a:r>
              <a:rPr lang="en-US" sz="2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Pancake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adds its own features.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9075" y="-54300"/>
            <a:ext cx="2851800" cy="28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43350" y="891725"/>
            <a:ext cx="6588900" cy="2179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This is when one action (a method) can look different depending on who performs it. Like greetings in different countries: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Brit says: "Good day!"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French person says: "Bonjour!"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Japanese person says: "Konnichiwa!"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2" name="Google Shape;322;p40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Polymorphism</a:t>
            </a:r>
            <a:endParaRPr sz="4800"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600" y="1371601"/>
            <a:ext cx="4740749" cy="390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500" y="3141676"/>
            <a:ext cx="451060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/>
          <p:nvPr/>
        </p:nvSpPr>
        <p:spPr>
          <a:xfrm>
            <a:off x="7086600" y="891713"/>
            <a:ext cx="50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Ruby, it looks like this:</a:t>
            </a:r>
            <a:endParaRPr/>
          </a:p>
        </p:txBody>
      </p:sp>
      <p:cxnSp>
        <p:nvCxnSpPr>
          <p:cNvPr id="326" name="Google Shape;326;p40"/>
          <p:cNvCxnSpPr/>
          <p:nvPr/>
        </p:nvCxnSpPr>
        <p:spPr>
          <a:xfrm>
            <a:off x="6705750" y="970163"/>
            <a:ext cx="21000" cy="53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5531575" y="230700"/>
            <a:ext cx="6266700" cy="594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 Extrabold"/>
              <a:buAutoNum type="arabicPeriod"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OOP &amp; Classes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Classes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Objects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 Extrabold"/>
              <a:buAutoNum type="arabicPeriod"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Main principles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Encapsulation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Inheritance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Polymorphism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Abstraction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 Extrabold"/>
              <a:buAutoNum type="arabicPeriod"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Types of Methods in Ruby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public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private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protected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 Extrabold"/>
              <a:buAutoNum type="arabicPeriod"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Modules in Ruby: Include, Prepend, Extend, and the Magic of Mixins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Mixins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include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prepend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lphaLcPeriod"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extend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 Extrabold"/>
              <a:buAutoNum type="arabicPeriod"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Cool examples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393290" y="647700"/>
            <a:ext cx="3975600" cy="103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idx="1" type="body"/>
          </p:nvPr>
        </p:nvSpPr>
        <p:spPr>
          <a:xfrm>
            <a:off x="331850" y="970491"/>
            <a:ext cx="11487300" cy="802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Abstraction is focusing only on the most important details. You don’t explain to your mentor every detail of what was discussed at a Git training meeting on Saturday. You just say: "We worked with Git." That’s abstraction.</a:t>
            </a:r>
            <a:endParaRPr sz="1800"/>
          </a:p>
        </p:txBody>
      </p:sp>
      <p:sp>
        <p:nvSpPr>
          <p:cNvPr id="333" name="Google Shape;333;p41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Abstraction</a:t>
            </a:r>
            <a:endParaRPr sz="4800"/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868935"/>
            <a:ext cx="6629399" cy="498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31839" y="634298"/>
            <a:ext cx="11528400" cy="48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00"/>
              <a:t>Types of Methods in Ruby</a:t>
            </a:r>
            <a:endParaRPr sz="17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idx="1" type="body"/>
          </p:nvPr>
        </p:nvSpPr>
        <p:spPr>
          <a:xfrm>
            <a:off x="322400" y="2272651"/>
            <a:ext cx="114873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Now, let’s talk about the different types of methods in a class and why access modifiers are needed.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Imagine your class as a house: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/>
              <a:t>public – the main entrance, accessible to everyone.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/>
              <a:t>private – your personal room, where no one is allowed.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/>
              <a:t>protected – your sibling’s room: outsiders aren’t allowed, but family members can enter!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Let’s break it down in more detail.</a:t>
            </a:r>
            <a:endParaRPr/>
          </a:p>
        </p:txBody>
      </p:sp>
      <p:sp>
        <p:nvSpPr>
          <p:cNvPr id="347" name="Google Shape;347;p43"/>
          <p:cNvSpPr txBox="1"/>
          <p:nvPr>
            <p:ph type="title"/>
          </p:nvPr>
        </p:nvSpPr>
        <p:spPr>
          <a:xfrm>
            <a:off x="331850" y="306349"/>
            <a:ext cx="11468400" cy="158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/>
              <a:t>Types of Methods in Ruby (public, private, protected)</a:t>
            </a:r>
            <a:endParaRPr sz="6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Public Methods</a:t>
            </a:r>
            <a:endParaRPr sz="4800"/>
          </a:p>
        </p:txBody>
      </p:sp>
      <p:sp>
        <p:nvSpPr>
          <p:cNvPr id="354" name="Google Shape;354;p44"/>
          <p:cNvSpPr txBox="1"/>
          <p:nvPr>
            <p:ph idx="1" type="body"/>
          </p:nvPr>
        </p:nvSpPr>
        <p:spPr>
          <a:xfrm>
            <a:off x="331847" y="1258529"/>
            <a:ext cx="7940400" cy="501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These methods are accessible to everyone—like the doors of a store.</a:t>
            </a:r>
            <a:endParaRPr sz="1800"/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075" y="1044125"/>
            <a:ext cx="6162526" cy="479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0" y="1785929"/>
            <a:ext cx="4886325" cy="191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7" name="Google Shape;357;p44"/>
          <p:cNvSpPr txBox="1"/>
          <p:nvPr/>
        </p:nvSpPr>
        <p:spPr>
          <a:xfrm>
            <a:off x="331850" y="3771100"/>
            <a:ext cx="82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order_coffee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a public method that anyone can call.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44"/>
          <p:cNvSpPr txBox="1"/>
          <p:nvPr/>
        </p:nvSpPr>
        <p:spPr>
          <a:xfrm>
            <a:off x="331850" y="4303450"/>
            <a:ext cx="89412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Here are a few simple analogies for a </a:t>
            </a:r>
            <a:r>
              <a:rPr b="1" lang="en-US" sz="1800">
                <a:solidFill>
                  <a:schemeClr val="dk1"/>
                </a:solidFill>
              </a:rPr>
              <a:t>public method</a:t>
            </a:r>
            <a:r>
              <a:rPr lang="en-US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Elevator call button</a:t>
            </a:r>
            <a:r>
              <a:rPr lang="en-US" sz="1800">
                <a:solidFill>
                  <a:schemeClr val="dk1"/>
                </a:solidFill>
              </a:rPr>
              <a:t> – available for everyone to use.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Doorbell</a:t>
            </a:r>
            <a:r>
              <a:rPr lang="en-US" sz="1800">
                <a:solidFill>
                  <a:schemeClr val="dk1"/>
                </a:solidFill>
              </a:rPr>
              <a:t> – anyone can ring it if they need to.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Restaurant menu</a:t>
            </a:r>
            <a:r>
              <a:rPr lang="en-US" sz="1800">
                <a:solidFill>
                  <a:schemeClr val="dk1"/>
                </a:solidFill>
              </a:rPr>
              <a:t> – all visitors can choose dishes from the list.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TV remote</a:t>
            </a:r>
            <a:r>
              <a:rPr lang="en-US" sz="1800">
                <a:solidFill>
                  <a:schemeClr val="dk1"/>
                </a:solidFill>
              </a:rPr>
              <a:t> – openly lying on the table, allowing anyone to change channels.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ATM buttons</a:t>
            </a:r>
            <a:r>
              <a:rPr lang="en-US" sz="1800">
                <a:solidFill>
                  <a:schemeClr val="dk1"/>
                </a:solidFill>
              </a:rPr>
              <a:t> – publicly accessible and can be used by any bank customer.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idx="1" type="body"/>
          </p:nvPr>
        </p:nvSpPr>
        <p:spPr>
          <a:xfrm>
            <a:off x="336150" y="891725"/>
            <a:ext cx="11487300" cy="13563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Private methods are internal mechanisms that are not exposed to the outside world. Think of them like the secret sauce recipe in a pizzeria.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In Ruby, it’s done like this:</a:t>
            </a:r>
            <a:endParaRPr sz="1800"/>
          </a:p>
        </p:txBody>
      </p:sp>
      <p:sp>
        <p:nvSpPr>
          <p:cNvPr id="365" name="Google Shape;365;p45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Private Methods</a:t>
            </a:r>
            <a:endParaRPr sz="4800"/>
          </a:p>
        </p:txBody>
      </p:sp>
      <p:pic>
        <p:nvPicPr>
          <p:cNvPr id="366" name="Google Shape;3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50" y="2209400"/>
            <a:ext cx="5067006" cy="396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7" name="Google Shape;367;p45"/>
          <p:cNvSpPr txBox="1"/>
          <p:nvPr/>
        </p:nvSpPr>
        <p:spPr>
          <a:xfrm>
            <a:off x="5740050" y="1733100"/>
            <a:ext cx="6099600" cy="443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 are some simple analogies for a </a:t>
            </a: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private method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Secret recipe 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only the chef knows it, guests only see the final dish.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Safe password 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known only to the owner, no one else can use it directly.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Internal parts of a car engine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the driver doesn’t interact with them directly, only with the steering wheel and pedals.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Staff entrance in a store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accessible only to employees, while customers use the main entrance.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Personal thoughts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only the person has access to them, no one can read them directly.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idx="1" type="body"/>
          </p:nvPr>
        </p:nvSpPr>
        <p:spPr>
          <a:xfrm>
            <a:off x="238050" y="685800"/>
            <a:ext cx="5296800" cy="2250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/>
              <a:t>Protected methods are a bit special: they are inaccessible from the outside but can be used by other objects of the same class.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/>
              <a:t>Imagine you're a student comparing grades with a friend. You can discuss your grades with each other (since you're "kindred spirits"), but an outsider shouldn’t know your scores.</a:t>
            </a:r>
            <a:endParaRPr sz="1700"/>
          </a:p>
        </p:txBody>
      </p:sp>
      <p:sp>
        <p:nvSpPr>
          <p:cNvPr id="374" name="Google Shape;374;p46"/>
          <p:cNvSpPr txBox="1"/>
          <p:nvPr>
            <p:ph type="title"/>
          </p:nvPr>
        </p:nvSpPr>
        <p:spPr>
          <a:xfrm>
            <a:off x="238040" y="120298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Protected Methods</a:t>
            </a:r>
            <a:endParaRPr sz="4800"/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850" y="1109900"/>
            <a:ext cx="5760126" cy="41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6"/>
          <p:cNvSpPr txBox="1"/>
          <p:nvPr/>
        </p:nvSpPr>
        <p:spPr>
          <a:xfrm>
            <a:off x="5770850" y="669950"/>
            <a:ext cx="560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 sz="1300"/>
          </a:p>
        </p:txBody>
      </p:sp>
      <p:sp>
        <p:nvSpPr>
          <p:cNvPr id="377" name="Google Shape;377;p46"/>
          <p:cNvSpPr txBox="1"/>
          <p:nvPr/>
        </p:nvSpPr>
        <p:spPr>
          <a:xfrm>
            <a:off x="5770850" y="5264625"/>
            <a:ext cx="605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Here, the protected method allows objects of the same class to access each other’s data, but it doesn’t expose it to the outside world.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46"/>
          <p:cNvSpPr txBox="1"/>
          <p:nvPr/>
        </p:nvSpPr>
        <p:spPr>
          <a:xfrm>
            <a:off x="238050" y="3079700"/>
            <a:ext cx="5396700" cy="3417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Here are some clear analogies for a </a:t>
            </a:r>
            <a:r>
              <a:rPr b="1" lang="en-US" sz="1600">
                <a:solidFill>
                  <a:schemeClr val="dk1"/>
                </a:solidFill>
              </a:rPr>
              <a:t>protected method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Home Wi-Fi password</a:t>
            </a:r>
            <a:r>
              <a:rPr lang="en-US" sz="1600">
                <a:solidFill>
                  <a:schemeClr val="dk1"/>
                </a:solidFill>
              </a:rPr>
              <a:t> – available to family members and close friends, but not to strangers.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Office shared kitchen</a:t>
            </a:r>
            <a:r>
              <a:rPr lang="en-US" sz="1600">
                <a:solidFill>
                  <a:schemeClr val="dk1"/>
                </a:solidFill>
              </a:rPr>
              <a:t> – all employees can use it, but visitors cannot.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Family car</a:t>
            </a:r>
            <a:r>
              <a:rPr lang="en-US" sz="1600">
                <a:solidFill>
                  <a:schemeClr val="dk1"/>
                </a:solidFill>
              </a:rPr>
              <a:t> – any family member can drive it, but it's off-limits to outsiders.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Company shared folder</a:t>
            </a:r>
            <a:r>
              <a:rPr lang="en-US" sz="1600">
                <a:solidFill>
                  <a:schemeClr val="dk1"/>
                </a:solidFill>
              </a:rPr>
              <a:t> – accessible only to company employees, not external users.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Apartment key</a:t>
            </a:r>
            <a:r>
              <a:rPr lang="en-US" sz="1600">
                <a:solidFill>
                  <a:schemeClr val="dk1"/>
                </a:solidFill>
              </a:rPr>
              <a:t> – only available to residents and their close ones, not to strangers.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/>
          <p:nvPr>
            <p:ph idx="1" type="body"/>
          </p:nvPr>
        </p:nvSpPr>
        <p:spPr>
          <a:xfrm>
            <a:off x="331850" y="1725525"/>
            <a:ext cx="10988400" cy="28323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The </a:t>
            </a:r>
            <a:r>
              <a:rPr lang="en-US" sz="2000">
                <a:solidFill>
                  <a:srgbClr val="188038"/>
                </a:solidFill>
              </a:rPr>
              <a:t>send</a:t>
            </a:r>
            <a:r>
              <a:rPr lang="en-US" sz="2000"/>
              <a:t> method allows you to dynamically call methods on an object, regardless of their visibility level. This means that with </a:t>
            </a:r>
            <a:r>
              <a:rPr lang="en-US" sz="2000">
                <a:solidFill>
                  <a:srgbClr val="188038"/>
                </a:solidFill>
              </a:rPr>
              <a:t>send</a:t>
            </a:r>
            <a:r>
              <a:rPr lang="en-US" sz="2000"/>
              <a:t>, you can invoke: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Public methods (</a:t>
            </a:r>
            <a:r>
              <a:rPr lang="en-US" sz="2000">
                <a:solidFill>
                  <a:srgbClr val="188038"/>
                </a:solidFill>
              </a:rPr>
              <a:t>public</a:t>
            </a:r>
            <a:r>
              <a:rPr lang="en-US" sz="2000"/>
              <a:t>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Protected methods (</a:t>
            </a:r>
            <a:r>
              <a:rPr lang="en-US" sz="2000">
                <a:solidFill>
                  <a:srgbClr val="188038"/>
                </a:solidFill>
              </a:rPr>
              <a:t>protected</a:t>
            </a:r>
            <a:r>
              <a:rPr lang="en-US" sz="2000"/>
              <a:t>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Private methods (</a:t>
            </a:r>
            <a:r>
              <a:rPr lang="en-US" sz="2000">
                <a:solidFill>
                  <a:srgbClr val="188038"/>
                </a:solidFill>
              </a:rPr>
              <a:t>private</a:t>
            </a:r>
            <a:r>
              <a:rPr lang="en-US" sz="2000"/>
              <a:t>)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/>
              <a:t>It's important to note that if you use </a:t>
            </a:r>
            <a:r>
              <a:rPr lang="en-US" sz="2000">
                <a:solidFill>
                  <a:srgbClr val="188038"/>
                </a:solidFill>
              </a:rPr>
              <a:t>public_send</a:t>
            </a:r>
            <a:r>
              <a:rPr lang="en-US" sz="2000"/>
              <a:t>, you can call only public methods, whereas </a:t>
            </a:r>
            <a:r>
              <a:rPr lang="en-US" sz="2000">
                <a:solidFill>
                  <a:srgbClr val="188038"/>
                </a:solidFill>
              </a:rPr>
              <a:t>send</a:t>
            </a:r>
            <a:r>
              <a:rPr lang="en-US" sz="2000"/>
              <a:t> bypasses access restrictions and allows calling even private or protected methods.</a:t>
            </a:r>
            <a:endParaRPr sz="2000"/>
          </a:p>
        </p:txBody>
      </p:sp>
      <p:sp>
        <p:nvSpPr>
          <p:cNvPr id="385" name="Google Shape;385;p47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Forbidden! But if you really, really want to, then you can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>
            <p:ph type="title"/>
          </p:nvPr>
        </p:nvSpPr>
        <p:spPr>
          <a:xfrm>
            <a:off x="331840" y="634298"/>
            <a:ext cx="11468400" cy="48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00"/>
              <a:t>Modules in Ruby: Include, Prepend, Extend, and the Magic of Mixins</a:t>
            </a:r>
            <a:endParaRPr sz="1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What is a Module and Why Do We Need It?</a:t>
            </a:r>
            <a:endParaRPr sz="4500"/>
          </a:p>
        </p:txBody>
      </p:sp>
      <p:sp>
        <p:nvSpPr>
          <p:cNvPr id="398" name="Google Shape;398;p49"/>
          <p:cNvSpPr txBox="1"/>
          <p:nvPr>
            <p:ph idx="1" type="body"/>
          </p:nvPr>
        </p:nvSpPr>
        <p:spPr>
          <a:xfrm>
            <a:off x="331846" y="1258525"/>
            <a:ext cx="6375600" cy="2116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A module in Ruby is a way to package reusable code and use it in multiple places.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Imagine you have a backpack full of useful skills. You can take this backpack anywhere—school, the gym, a party—and it will be helpful everywhere. That’s exactly what a module is!</a:t>
            </a:r>
            <a:endParaRPr sz="1800"/>
          </a:p>
        </p:txBody>
      </p:sp>
      <p:pic>
        <p:nvPicPr>
          <p:cNvPr id="399" name="Google Shape;3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325" y="1716698"/>
            <a:ext cx="4797158" cy="17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9"/>
          <p:cNvSpPr txBox="1"/>
          <p:nvPr/>
        </p:nvSpPr>
        <p:spPr>
          <a:xfrm>
            <a:off x="6824325" y="1258525"/>
            <a:ext cx="51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simple example:</a:t>
            </a:r>
            <a:endParaRPr/>
          </a:p>
        </p:txBody>
      </p:sp>
      <p:sp>
        <p:nvSpPr>
          <p:cNvPr id="401" name="Google Shape;401;p49"/>
          <p:cNvSpPr txBox="1"/>
          <p:nvPr/>
        </p:nvSpPr>
        <p:spPr>
          <a:xfrm>
            <a:off x="224225" y="3582775"/>
            <a:ext cx="88569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Here’s a clear set of analogies for a </a:t>
            </a: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module in Ruby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Toolbox 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you can take tools and use them in different situations.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Set of spices 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used in different recipes to give dishes the desired flavor.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Artist’s brush set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you choose the right brush depending on the painting you want to create.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Screwdriver set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you pick the screwdriver that fits a specific screw.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Swiss Army knife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a compact multi-tool for various situations.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Font collection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you use different font styles depending on the task.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/>
          <p:nvPr>
            <p:ph idx="1" type="body"/>
          </p:nvPr>
        </p:nvSpPr>
        <p:spPr>
          <a:xfrm>
            <a:off x="5470075" y="647700"/>
            <a:ext cx="6348900" cy="2941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When we include a module in a class, we create a mixin. It’s just like making a cocktail: you take juice (a class) and mix in a module (</a:t>
            </a:r>
            <a:r>
              <a:rPr lang="en-US" sz="1800">
                <a:solidFill>
                  <a:srgbClr val="188038"/>
                </a:solidFill>
              </a:rPr>
              <a:t>include</a:t>
            </a:r>
            <a:r>
              <a:rPr lang="en-US" sz="1800"/>
              <a:t>, </a:t>
            </a:r>
            <a:r>
              <a:rPr lang="en-US" sz="1800">
                <a:solidFill>
                  <a:srgbClr val="188038"/>
                </a:solidFill>
              </a:rPr>
              <a:t>prepend</a:t>
            </a:r>
            <a:r>
              <a:rPr lang="en-US" sz="1800"/>
              <a:t>, or </a:t>
            </a:r>
            <a:r>
              <a:rPr lang="en-US" sz="1800">
                <a:solidFill>
                  <a:srgbClr val="188038"/>
                </a:solidFill>
              </a:rPr>
              <a:t>extend</a:t>
            </a:r>
            <a:r>
              <a:rPr lang="en-US" sz="1800"/>
              <a:t>). The result? A new, improved functionality!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Let’s explore the three ways to mix in a module: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>
                <a:solidFill>
                  <a:srgbClr val="188038"/>
                </a:solidFill>
              </a:rPr>
              <a:t>include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>
                <a:solidFill>
                  <a:srgbClr val="188038"/>
                </a:solidFill>
              </a:rPr>
              <a:t>prepend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US" sz="1800">
                <a:solidFill>
                  <a:srgbClr val="188038"/>
                </a:solidFill>
              </a:rPr>
              <a:t>extend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0"/>
          <p:cNvSpPr txBox="1"/>
          <p:nvPr>
            <p:ph type="title"/>
          </p:nvPr>
        </p:nvSpPr>
        <p:spPr>
          <a:xfrm>
            <a:off x="393300" y="647700"/>
            <a:ext cx="3975600" cy="3925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Mixins – or How to "Mix In" a Module into a Class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31839" y="634298"/>
            <a:ext cx="11528400" cy="48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0"/>
              <a:t>OOP &amp; Classes</a:t>
            </a:r>
            <a:endParaRPr sz="20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Include – Adding Methods to Objects!</a:t>
            </a:r>
            <a:endParaRPr sz="4800"/>
          </a:p>
        </p:txBody>
      </p:sp>
      <p:sp>
        <p:nvSpPr>
          <p:cNvPr id="415" name="Google Shape;415;p51"/>
          <p:cNvSpPr txBox="1"/>
          <p:nvPr>
            <p:ph idx="1" type="body"/>
          </p:nvPr>
        </p:nvSpPr>
        <p:spPr>
          <a:xfrm>
            <a:off x="381350" y="1075128"/>
            <a:ext cx="11388300" cy="1223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88038"/>
                </a:solidFill>
              </a:rPr>
              <a:t>include</a:t>
            </a:r>
            <a:r>
              <a:rPr lang="en-US" sz="1800"/>
              <a:t> adds a module’s methods as instance methods to the objects of a class.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Imagine a class as a cocktail and a module as a flavored syrup. </a:t>
            </a:r>
            <a:r>
              <a:rPr lang="en-US" sz="1800">
                <a:solidFill>
                  <a:srgbClr val="188038"/>
                </a:solidFill>
              </a:rPr>
              <a:t>include</a:t>
            </a:r>
            <a:r>
              <a:rPr lang="en-US" sz="1800"/>
              <a:t> mixes the syrup inside, so every drink gets the flavor.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6" name="Google Shape;4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250" y="2298525"/>
            <a:ext cx="5222317" cy="332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7" name="Google Shape;417;p51"/>
          <p:cNvSpPr txBox="1"/>
          <p:nvPr/>
        </p:nvSpPr>
        <p:spPr>
          <a:xfrm>
            <a:off x="331850" y="5848900"/>
            <a:ext cx="1113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Simple and clear: when you include a module, its methods are available in every instance of the class!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idx="1" type="body"/>
          </p:nvPr>
        </p:nvSpPr>
        <p:spPr>
          <a:xfrm>
            <a:off x="331850" y="1054825"/>
            <a:ext cx="5391300" cy="3226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88038"/>
                </a:solidFill>
              </a:rPr>
              <a:t>prepend</a:t>
            </a:r>
            <a:r>
              <a:rPr lang="en-US" sz="1800"/>
              <a:t> is similar to </a:t>
            </a:r>
            <a:r>
              <a:rPr lang="en-US" sz="1800">
                <a:solidFill>
                  <a:srgbClr val="188038"/>
                </a:solidFill>
              </a:rPr>
              <a:t>include</a:t>
            </a:r>
            <a:r>
              <a:rPr lang="en-US" sz="1800"/>
              <a:t>, but it places the module’s methods above the class’s own methods.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That means the module’s methods override the class’s methods when called.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800"/>
              <a:t>Real-life analogy:</a:t>
            </a:r>
            <a:br>
              <a:rPr lang="en-US" sz="1800"/>
            </a:br>
            <a:r>
              <a:rPr lang="en-US" sz="1800"/>
              <a:t>You’re standing in a cafeteria line, and someone says, "I just have a quick question!"—and jumps ahead of you.</a:t>
            </a:r>
            <a:endParaRPr sz="1800"/>
          </a:p>
        </p:txBody>
      </p:sp>
      <p:sp>
        <p:nvSpPr>
          <p:cNvPr id="424" name="Google Shape;424;p52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Prepend – "Can I Cut in Line?"</a:t>
            </a:r>
            <a:endParaRPr sz="4800"/>
          </a:p>
        </p:txBody>
      </p:sp>
      <p:pic>
        <p:nvPicPr>
          <p:cNvPr id="425" name="Google Shape;4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00" y="1550425"/>
            <a:ext cx="5870700" cy="46215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6" name="Google Shape;426;p52"/>
          <p:cNvSpPr txBox="1"/>
          <p:nvPr/>
        </p:nvSpPr>
        <p:spPr>
          <a:xfrm>
            <a:off x="5981700" y="1054825"/>
            <a:ext cx="587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/>
          </a:p>
        </p:txBody>
      </p:sp>
      <p:sp>
        <p:nvSpPr>
          <p:cNvPr id="427" name="Google Shape;427;p52"/>
          <p:cNvSpPr txBox="1"/>
          <p:nvPr/>
        </p:nvSpPr>
        <p:spPr>
          <a:xfrm>
            <a:off x="227675" y="5433125"/>
            <a:ext cx="508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Here, the module rudely cuts ahead of the class’s method and overrides its behavior.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idx="1" type="body"/>
          </p:nvPr>
        </p:nvSpPr>
        <p:spPr>
          <a:xfrm>
            <a:off x="331841" y="1043254"/>
            <a:ext cx="11487300" cy="1160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88038"/>
                </a:solidFill>
              </a:rPr>
              <a:t>extend</a:t>
            </a:r>
            <a:r>
              <a:rPr lang="en-US" sz="1800"/>
              <a:t> makes module methods available to the class itself instead of its instances.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800"/>
              <a:t>Analogy:</a:t>
            </a:r>
            <a:r>
              <a:rPr lang="en-US" sz="1800"/>
              <a:t> A class is like a music band. When you </a:t>
            </a:r>
            <a:r>
              <a:rPr lang="en-US" sz="1800">
                <a:solidFill>
                  <a:srgbClr val="188038"/>
                </a:solidFill>
              </a:rPr>
              <a:t>extend</a:t>
            </a:r>
            <a:r>
              <a:rPr lang="en-US" sz="1800"/>
              <a:t> a module, it becomes the band's producer, managing the entire group, not just individual musicians.</a:t>
            </a:r>
            <a:endParaRPr sz="1800"/>
          </a:p>
        </p:txBody>
      </p:sp>
      <p:sp>
        <p:nvSpPr>
          <p:cNvPr id="434" name="Google Shape;434;p53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Extend – Superpowers for the Class Itself</a:t>
            </a:r>
            <a:endParaRPr sz="4700"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50" y="2398597"/>
            <a:ext cx="6754750" cy="37736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6" name="Google Shape;436;p53"/>
          <p:cNvSpPr txBox="1"/>
          <p:nvPr/>
        </p:nvSpPr>
        <p:spPr>
          <a:xfrm>
            <a:off x="7222800" y="5433300"/>
            <a:ext cx="460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the module’s methods work directly on the class level, not on instances.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Visual Summary Table</a:t>
            </a:r>
            <a:endParaRPr sz="4800"/>
          </a:p>
        </p:txBody>
      </p:sp>
      <p:graphicFrame>
        <p:nvGraphicFramePr>
          <p:cNvPr id="443" name="Google Shape;443;p54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{EEA79C89-1D37-41BD-86F8-99A83B48203C}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4" name="Google Shape;444;p54"/>
          <p:cNvGraphicFramePr/>
          <p:nvPr/>
        </p:nvGraphicFramePr>
        <p:xfrm>
          <a:off x="331850" y="10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{6760F209-EF29-4045-87B8-C21D698ED140}</a:tableStyleId>
              </a:tblPr>
              <a:tblGrid>
                <a:gridCol w="2543500"/>
                <a:gridCol w="4108725"/>
                <a:gridCol w="4835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What We Write?</a:t>
                      </a:r>
                      <a:endParaRPr sz="1800"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Where Methods Appear?</a:t>
                      </a:r>
                      <a:endParaRPr sz="1800"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Real-Life Example</a:t>
                      </a:r>
                      <a:endParaRPr sz="1800"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include</a:t>
                      </a:r>
                      <a:endParaRPr sz="1800">
                        <a:solidFill>
                          <a:srgbClr val="18803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 objects (instances) of the class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Sugar in coffee: every cup is sweet.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prepend</a:t>
                      </a:r>
                      <a:endParaRPr sz="1800">
                        <a:solidFill>
                          <a:srgbClr val="18803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Also in objects, but with higher priority than class methods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VIP pass at a club: module methods run first, overriding class methods.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extend</a:t>
                      </a:r>
                      <a:endParaRPr sz="1800">
                        <a:solidFill>
                          <a:srgbClr val="18803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the class level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producer managing the entire band.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5" name="Google Shape;445;p54"/>
          <p:cNvSpPr txBox="1"/>
          <p:nvPr/>
        </p:nvSpPr>
        <p:spPr>
          <a:xfrm>
            <a:off x="323850" y="3366150"/>
            <a:ext cx="885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Why So Many Ways?</a:t>
            </a:r>
            <a:endParaRPr sz="2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46" name="Google Shape;446;p54"/>
          <p:cNvSpPr txBox="1"/>
          <p:nvPr/>
        </p:nvSpPr>
        <p:spPr>
          <a:xfrm>
            <a:off x="304800" y="3951150"/>
            <a:ext cx="109347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method serves a different purpose: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include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the most common; simply adds methods to all instances of a class.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prepend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useful when overriding class methods without modifying the class itself.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extend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perfect for adding class-level functionality (e.g., helper methods that don’t depend on instance data).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"/>
          <p:cNvSpPr txBox="1"/>
          <p:nvPr>
            <p:ph idx="1" type="body"/>
          </p:nvPr>
        </p:nvSpPr>
        <p:spPr>
          <a:xfrm>
            <a:off x="331850" y="1258528"/>
            <a:ext cx="11096100" cy="731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Imagine you’re creating a game with different classes: Wizard, Knight, Elf. They all need a jump ability. Instead of copying the same method into every class, you create a module and mix it in:</a:t>
            </a:r>
            <a:endParaRPr sz="1800"/>
          </a:p>
        </p:txBody>
      </p:sp>
      <p:sp>
        <p:nvSpPr>
          <p:cNvPr id="453" name="Google Shape;453;p55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Real-Life Example: Modules &amp; Mixins in Game Development</a:t>
            </a:r>
            <a:endParaRPr sz="4300"/>
          </a:p>
        </p:txBody>
      </p:sp>
      <p:pic>
        <p:nvPicPr>
          <p:cNvPr id="454" name="Google Shape;4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100" y="1989625"/>
            <a:ext cx="4419600" cy="44626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/>
          <p:nvPr>
            <p:ph idx="1" type="body"/>
          </p:nvPr>
        </p:nvSpPr>
        <p:spPr>
          <a:xfrm>
            <a:off x="331850" y="1304925"/>
            <a:ext cx="11487300" cy="2934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A </a:t>
            </a:r>
            <a:r>
              <a:rPr b="1" lang="en-US" sz="2400"/>
              <a:t>module </a:t>
            </a:r>
            <a:r>
              <a:rPr lang="en-US" sz="2400"/>
              <a:t>in Ruby is simply a </a:t>
            </a:r>
            <a:r>
              <a:rPr b="1" lang="en-US" sz="2400"/>
              <a:t>container for methods</a:t>
            </a:r>
            <a:r>
              <a:rPr lang="en-US" sz="2400"/>
              <a:t> to avoid repetition.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188038"/>
                </a:solidFill>
              </a:rPr>
              <a:t>include</a:t>
            </a:r>
            <a:r>
              <a:rPr lang="en-US" sz="2400"/>
              <a:t> adds module methods to </a:t>
            </a:r>
            <a:r>
              <a:rPr b="1" lang="en-US" sz="2400"/>
              <a:t>instances </a:t>
            </a:r>
            <a:r>
              <a:rPr lang="en-US" sz="2400"/>
              <a:t>of a class.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188038"/>
                </a:solidFill>
              </a:rPr>
              <a:t>prepend</a:t>
            </a:r>
            <a:r>
              <a:rPr lang="en-US" sz="2400"/>
              <a:t> is similar but </a:t>
            </a:r>
            <a:r>
              <a:rPr b="1" lang="en-US" sz="2400"/>
              <a:t>takes priority</a:t>
            </a:r>
            <a:r>
              <a:rPr lang="en-US" sz="2400"/>
              <a:t> over class methods.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188038"/>
                </a:solidFill>
              </a:rPr>
              <a:t>extend</a:t>
            </a:r>
            <a:r>
              <a:rPr lang="en-US" sz="2400"/>
              <a:t> makes methods </a:t>
            </a:r>
            <a:r>
              <a:rPr b="1" lang="en-US" sz="2400"/>
              <a:t>available at the class level</a:t>
            </a:r>
            <a:r>
              <a:rPr lang="en-US" sz="2400"/>
              <a:t>, not on instances.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And remember: </a:t>
            </a:r>
            <a:r>
              <a:rPr b="1" lang="en-US" sz="2400"/>
              <a:t>Mixins </a:t>
            </a:r>
            <a:r>
              <a:rPr b="1" lang="en-US" sz="2400"/>
              <a:t>aren’t "programming magic"—they’re just a tool to help write cleaner, more flexible code!</a:t>
            </a:r>
            <a:endParaRPr b="1" sz="2400"/>
          </a:p>
        </p:txBody>
      </p:sp>
      <p:sp>
        <p:nvSpPr>
          <p:cNvPr id="461" name="Google Shape;461;p56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Key Takeaways:</a:t>
            </a:r>
            <a:endParaRPr sz="4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>
            <p:ph idx="1" type="body"/>
          </p:nvPr>
        </p:nvSpPr>
        <p:spPr>
          <a:xfrm>
            <a:off x="352341" y="909904"/>
            <a:ext cx="11487300" cy="923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Below is an example of a module that could be called </a:t>
            </a:r>
            <a:r>
              <a:rPr lang="en-US" sz="1800">
                <a:solidFill>
                  <a:srgbClr val="188038"/>
                </a:solidFill>
              </a:rPr>
              <a:t>ArtistsBrushSet</a:t>
            </a:r>
            <a:r>
              <a:rPr lang="en-US" sz="1800"/>
              <a:t>. It contains a set of methods for printing text in different colors (using ANSI codes). I will also show an example of a class that includes this module (via </a:t>
            </a:r>
            <a:r>
              <a:rPr lang="en-US" sz="1800">
                <a:solidFill>
                  <a:srgbClr val="188038"/>
                </a:solidFill>
              </a:rPr>
              <a:t>include</a:t>
            </a:r>
            <a:r>
              <a:rPr lang="en-US" sz="1800"/>
              <a:t>) and how its methods can be called from an instance of the class.</a:t>
            </a:r>
            <a:endParaRPr sz="1800"/>
          </a:p>
        </p:txBody>
      </p:sp>
      <p:sp>
        <p:nvSpPr>
          <p:cNvPr id="468" name="Google Shape;468;p57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Cool example: Module</a:t>
            </a:r>
            <a:endParaRPr sz="4800"/>
          </a:p>
        </p:txBody>
      </p:sp>
      <p:pic>
        <p:nvPicPr>
          <p:cNvPr id="469" name="Google Shape;4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50" y="1851479"/>
            <a:ext cx="5206869" cy="4719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0" name="Google Shape;4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619" y="1851479"/>
            <a:ext cx="4783463" cy="4719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/>
              <a:t>Cool example: Class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891723"/>
            <a:ext cx="8410575" cy="561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/>
          <p:nvPr>
            <p:ph idx="1" type="body"/>
          </p:nvPr>
        </p:nvSpPr>
        <p:spPr>
          <a:xfrm>
            <a:off x="331850" y="1258525"/>
            <a:ext cx="11487300" cy="505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ArtistsBrushSet</a:t>
            </a:r>
            <a:r>
              <a:rPr lang="en-US" sz="1800"/>
              <a:t> module</a:t>
            </a:r>
            <a:br>
              <a:rPr lang="en-US" sz="1800"/>
            </a:br>
            <a:r>
              <a:rPr lang="en-US" sz="1800"/>
              <a:t> Contains methods that take a string and return it wrapped with ANSI codes for the corresponding color. The </a:t>
            </a:r>
            <a:r>
              <a:rPr lang="en-US" sz="1800">
                <a:solidFill>
                  <a:srgbClr val="188038"/>
                </a:solidFill>
              </a:rPr>
              <a:t>colorize</a:t>
            </a:r>
            <a:r>
              <a:rPr lang="en-US" sz="1800"/>
              <a:t> method allows for dynamically choosing a color using a symbol (e.g., </a:t>
            </a:r>
            <a:r>
              <a:rPr lang="en-US" sz="1800">
                <a:solidFill>
                  <a:srgbClr val="188038"/>
                </a:solidFill>
              </a:rPr>
              <a:t>:red</a:t>
            </a:r>
            <a:r>
              <a:rPr lang="en-US" sz="1800"/>
              <a:t>).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Painter</a:t>
            </a:r>
            <a:r>
              <a:rPr lang="en-US" sz="1800"/>
              <a:t> class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Includes the module using </a:t>
            </a:r>
            <a:r>
              <a:rPr lang="en-US" sz="1800">
                <a:solidFill>
                  <a:srgbClr val="188038"/>
                </a:solidFill>
              </a:rPr>
              <a:t>include ArtistsBrushSet</a:t>
            </a:r>
            <a:r>
              <a:rPr lang="en-US" sz="1800"/>
              <a:t>, making all module methods available as instance methods.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</a:pPr>
            <a:r>
              <a:rPr lang="en-US" sz="1800"/>
              <a:t>Implements two methods: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>
                <a:solidFill>
                  <a:srgbClr val="188038"/>
                </a:solidFill>
              </a:rPr>
              <a:t>demonstrate_brushes</a:t>
            </a:r>
            <a:r>
              <a:rPr lang="en-US" sz="1800"/>
              <a:t> – prints text in predefined colors.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>
                <a:solidFill>
                  <a:srgbClr val="188038"/>
                </a:solidFill>
              </a:rPr>
              <a:t>demonstrate_custom</a:t>
            </a:r>
            <a:r>
              <a:rPr lang="en-US" sz="1800"/>
              <a:t> – uses the </a:t>
            </a:r>
            <a:r>
              <a:rPr lang="en-US" sz="1800">
                <a:solidFill>
                  <a:srgbClr val="188038"/>
                </a:solidFill>
              </a:rPr>
              <a:t>colorize</a:t>
            </a:r>
            <a:r>
              <a:rPr lang="en-US" sz="1800"/>
              <a:t> method to allow specifying the desired color as a parameter.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Example usage</a:t>
            </a:r>
            <a:br>
              <a:rPr lang="en-US" sz="1800"/>
            </a:br>
            <a:r>
              <a:rPr lang="en-US" sz="1800"/>
              <a:t> If the file is executed directly (</a:t>
            </a:r>
            <a:r>
              <a:rPr lang="en-US" sz="1800">
                <a:solidFill>
                  <a:srgbClr val="188038"/>
                </a:solidFill>
              </a:rPr>
              <a:t>ruby artists_brush_set.rb</a:t>
            </a:r>
            <a:r>
              <a:rPr lang="en-US" sz="1800"/>
              <a:t>), an instance of </a:t>
            </a:r>
            <a:r>
              <a:rPr lang="en-US" sz="1800">
                <a:solidFill>
                  <a:srgbClr val="188038"/>
                </a:solidFill>
              </a:rPr>
              <a:t>Painter</a:t>
            </a:r>
            <a:r>
              <a:rPr lang="en-US" sz="1800"/>
              <a:t> is created and prints text in different colors.</a:t>
            </a:r>
            <a:br>
              <a:rPr lang="en-US" sz="1800"/>
            </a:b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This module can be expanded by adding new methods for additional colors or formatting as needed.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4" name="Google Shape;484;p59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Cool example: Explanation</a:t>
            </a:r>
            <a:endParaRPr sz="4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0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Cool example: Output</a:t>
            </a:r>
            <a:endParaRPr/>
          </a:p>
        </p:txBody>
      </p:sp>
      <p:pic>
        <p:nvPicPr>
          <p:cNvPr id="491" name="Google Shape;49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50" y="1632903"/>
            <a:ext cx="11487300" cy="359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5231250" y="461275"/>
            <a:ext cx="6584100" cy="5797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There are many types of programming: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1. Functional (Haskell, Scala, Erlang, Elixir)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2. Procedural (C, Pascal, Fortran)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3. Structured (C, Java, Python, G)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4. Declarative (SQL, HTML, CSS)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5. Event-driven (JavaScript)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6. Logical (Prolog, Mercury)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7. …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8. </a:t>
            </a:r>
            <a:r>
              <a:rPr lang="en-US" sz="2500" strike="sngStrike">
                <a:latin typeface="Arial"/>
                <a:ea typeface="Arial"/>
                <a:cs typeface="Arial"/>
                <a:sym typeface="Arial"/>
              </a:rPr>
              <a:t>PROFIT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Object-Oriented 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programming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      (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Ruby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, Java, Python, C++, C#)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94175" y="214025"/>
            <a:ext cx="4674900" cy="12813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600"/>
              <a:t>Types of Programming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8975" y="1840975"/>
            <a:ext cx="6801900" cy="51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type="title"/>
          </p:nvPr>
        </p:nvSpPr>
        <p:spPr>
          <a:xfrm>
            <a:off x="248275" y="150900"/>
            <a:ext cx="114669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What is this OOP? </a:t>
            </a:r>
            <a:endParaRPr sz="7200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Clr>
                <a:srgbClr val="4F95FF"/>
              </a:buClr>
              <a:buSzPts val="15000"/>
              <a:buFont typeface="Proxima Nova Extrabold"/>
              <a:buNone/>
            </a:pPr>
            <a:r>
              <a:t/>
            </a:r>
            <a:endParaRPr sz="1800"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4836750" y="1371600"/>
            <a:ext cx="7355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OOP (Object-Oriented Programming) is a way of writing code by thinking not about a set of functions but about objects that can interact with each other.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Imagine you are playing a computer game (for example, an RPG), and you have a character – let’s say, a mage. This character: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Has properties (name, health, level, mana, stamina, popularity)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Can perform various actions (methods), such as walking, casting spells, and getting nervous before presentation.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An object in OOP is exactly like our character, with all its capabilities and characteristics.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61800" y="394198"/>
            <a:ext cx="11468400" cy="58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What is a class? Or a programmer's recipe</a:t>
            </a:r>
            <a:endParaRPr sz="4700"/>
          </a:p>
        </p:txBody>
      </p:sp>
      <p:sp>
        <p:nvSpPr>
          <p:cNvPr id="183" name="Google Shape;183;p27"/>
          <p:cNvSpPr txBox="1"/>
          <p:nvPr/>
        </p:nvSpPr>
        <p:spPr>
          <a:xfrm>
            <a:off x="361800" y="842675"/>
            <a:ext cx="11134800" cy="19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Imagine that a class is a recipe for your favorite dish, like borscht or pizza.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 borscht recipe itself is not borscht, right? It’s just an instruction: what ingredients are needed, how to mix them, and how long to cook them.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In OOP, this “recipe” is what we call a class. In Ruby, it looks something like this: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7009500" y="2873250"/>
            <a:ext cx="48207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 class describes what and how something will be done, but it does nothing on its own until you create an object.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75" y="2986275"/>
            <a:ext cx="6172200" cy="207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950" y="685801"/>
            <a:ext cx="3793501" cy="379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Objects: When the Recipe Comes to Life</a:t>
            </a:r>
            <a:endParaRPr sz="4400"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31850" y="1258525"/>
            <a:ext cx="7541400" cy="24258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Now imagine: you read the recipe and decided to cook borscht. And this real, hot, aromatic, ready-to-eat borscht is an object.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That means: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Class – the recipe for borscht.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Object – a specific bowl of ready-made borscht on your table.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Example in Ruby:</a:t>
            </a:r>
            <a:endParaRPr sz="23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0" y="3684325"/>
            <a:ext cx="7460939" cy="286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5" name="Google Shape;195;p28"/>
          <p:cNvSpPr txBox="1"/>
          <p:nvPr/>
        </p:nvSpPr>
        <p:spPr>
          <a:xfrm>
            <a:off x="7972950" y="3684325"/>
            <a:ext cx="4049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created an object (</a:t>
            </a:r>
            <a:r>
              <a:rPr lang="en-US" sz="19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grandma_borsch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 based on a class (</a:t>
            </a:r>
            <a:r>
              <a:rPr lang="en-US" sz="19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Borsch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), and now this object can do what is defined in the class.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538" y="3940925"/>
            <a:ext cx="4981725" cy="23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31850" y="891725"/>
            <a:ext cx="11487300" cy="2179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Every object can have: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Properties (variables): These are like characteristics.</a:t>
            </a:r>
            <a:br>
              <a:rPr lang="en-US" sz="2000"/>
            </a:br>
            <a:r>
              <a:rPr lang="en-US" sz="2000"/>
              <a:t>For example, a bicycle might have properties like color, brand, and number of gears.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Methods: What the object can do (ride, brake, fall).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For example: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03" name="Google Shape;203;p29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Properties and Methods: Details and Functions</a:t>
            </a:r>
            <a:endParaRPr sz="4100"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0" y="3141675"/>
            <a:ext cx="6353175" cy="3133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" name="Google Shape;205;p29"/>
          <p:cNvSpPr txBox="1"/>
          <p:nvPr/>
        </p:nvSpPr>
        <p:spPr>
          <a:xfrm>
            <a:off x="6805550" y="3146250"/>
            <a:ext cx="44646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Ill</a:t>
            </a:r>
            <a:r>
              <a:rPr lang="en-US" sz="2000"/>
              <a:t>ustration of brake function: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31850" y="1258527"/>
            <a:ext cx="11487300" cy="1784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One of the key features of OOP: you create a class once, but you can generate as many objects from it as you like.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00"/>
              <a:t>Imagine that a class is a cookie cutter 🍪. You make the cutter once, but you can bake 100 cookies with it.</a:t>
            </a:r>
            <a:endParaRPr sz="2100"/>
          </a:p>
        </p:txBody>
      </p:sp>
      <p:sp>
        <p:nvSpPr>
          <p:cNvPr id="212" name="Google Shape;212;p30"/>
          <p:cNvSpPr txBox="1"/>
          <p:nvPr>
            <p:ph type="title"/>
          </p:nvPr>
        </p:nvSpPr>
        <p:spPr>
          <a:xfrm>
            <a:off x="331840" y="326223"/>
            <a:ext cx="11487300" cy="565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One Class — Many Objects</a:t>
            </a:r>
            <a:endParaRPr sz="5000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50" y="3042625"/>
            <a:ext cx="6580125" cy="144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477" y="4598752"/>
            <a:ext cx="3577624" cy="177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088" y="2526925"/>
            <a:ext cx="4410075" cy="247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850" y="4556212"/>
            <a:ext cx="3577624" cy="18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DARK THEME">
  <a:themeElements>
    <a:clrScheme name="SoftServe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047B9"/>
      </a:accent1>
      <a:accent2>
        <a:srgbClr val="4D94FE"/>
      </a:accent2>
      <a:accent3>
        <a:srgbClr val="4E5FAB"/>
      </a:accent3>
      <a:accent4>
        <a:srgbClr val="8767DA"/>
      </a:accent4>
      <a:accent5>
        <a:srgbClr val="AA39C8"/>
      </a:accent5>
      <a:accent6>
        <a:srgbClr val="A9D2FF"/>
      </a:accent6>
      <a:hlink>
        <a:srgbClr val="3EABFF"/>
      </a:hlink>
      <a:folHlink>
        <a:srgbClr val="4E5F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